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13" r:id="rId2"/>
    <p:sldId id="915" r:id="rId3"/>
    <p:sldId id="911" r:id="rId4"/>
    <p:sldId id="912" r:id="rId5"/>
    <p:sldId id="910" r:id="rId6"/>
    <p:sldId id="913" r:id="rId7"/>
    <p:sldId id="914" r:id="rId8"/>
    <p:sldId id="897" r:id="rId9"/>
    <p:sldId id="261" r:id="rId10"/>
    <p:sldId id="260" r:id="rId11"/>
    <p:sldId id="262" r:id="rId12"/>
    <p:sldId id="900" r:id="rId13"/>
    <p:sldId id="920" r:id="rId14"/>
    <p:sldId id="921" r:id="rId15"/>
    <p:sldId id="922" r:id="rId16"/>
    <p:sldId id="917" r:id="rId17"/>
    <p:sldId id="91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1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4B-4594-A352-06616C59E804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6AC-4F3E-B880-CB8444B22A43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 </c:v>
                </c:pt>
                <c:pt idx="1">
                  <c:v> 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4B-4594-A352-06616C59E80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5D0-48B2-96DF-F52E97C9800F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5D0-48B2-96DF-F52E97C9800F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 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D0-48B2-96DF-F52E97C9800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D9F-4766-8D20-C124340694E0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0892-40F2-BADE-C0E8985530A8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6D1-49B1-AB0A-CFB283530737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6D1-49B1-AB0A-CFB28353073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2"/>
                <c:pt idx="0">
                  <c:v> </c:v>
                </c:pt>
                <c:pt idx="1">
                  <c:v>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25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9F-4766-8D20-C124340694E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F2E-4F52-9642-77BB90E9C334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F2E-4F52-9642-77BB90E9C334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F2E-4F52-9642-77BB90E9C334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F2E-4F52-9642-77BB90E9C334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2E-4F52-9642-77BB90E9C33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2E-4F52-9642-77BB90E9C33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F2E-4F52-9642-77BB90E9C334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 </c:v>
                </c:pt>
                <c:pt idx="1">
                  <c:v>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25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2E-4F52-9642-77BB90E9C33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74E-4CD0-B61C-76E0186D0441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B1B-4137-8CDF-E3C3B4A89FB0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B1B-4137-8CDF-E3C3B4A89FB0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B1B-4137-8CDF-E3C3B4A89FB0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2"/>
                <c:pt idx="0">
                  <c:v> </c:v>
                </c:pt>
                <c:pt idx="1">
                  <c:v>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4E-4CD0-B61C-76E0186D044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3C0-4CD9-843A-6DE09D79171E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3C0-4CD9-843A-6DE09D79171E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3C0-4CD9-843A-6DE09D79171E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3C0-4CD9-843A-6DE09D79171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C0-4CD9-843A-6DE09D79171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3C0-4CD9-843A-6DE09D79171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 </c:v>
                </c:pt>
                <c:pt idx="1">
                  <c:v>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C0-4CD9-843A-6DE09D79171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0.32929</cdr:x>
      <cdr:y>0.24085</cdr:y>
    </cdr:from>
    <cdr:to>
      <cdr:x>0.40245</cdr:x>
      <cdr:y>0.4666</cdr:y>
    </cdr:to>
    <cdr:sp macro="" textlink="">
      <cdr:nvSpPr>
        <cdr:cNvPr id="2" name="TextBox 7">
          <a:extLst xmlns:a="http://schemas.openxmlformats.org/drawingml/2006/main">
            <a:ext uri="{FF2B5EF4-FFF2-40B4-BE49-F238E27FC236}">
              <a16:creationId xmlns:a16="http://schemas.microsoft.com/office/drawing/2014/main" id="{249FDA89-901B-449C-AA12-28FB66C41B00}"/>
            </a:ext>
          </a:extLst>
        </cdr:cNvPr>
        <cdr:cNvSpPr txBox="1"/>
      </cdr:nvSpPr>
      <cdr:spPr>
        <a:xfrm xmlns:a="http://schemas.openxmlformats.org/drawingml/2006/main">
          <a:off x="1886207" y="689531"/>
          <a:ext cx="419100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3600" dirty="0"/>
            <a:t>a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F8CE5-9E4C-487D-8CFA-D0D612A29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04A2A0-49FF-4500-84A2-02584A4B8E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AA7CB-13C7-45B1-A941-6E339B0BC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16/06/2020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D2400-5D0E-4A73-9C81-B4F631091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6E87A-1340-40DD-8103-454251761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52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EB31D-C06F-412E-B36A-B59D2E522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3AADB-3E30-4B9A-93D2-4D09F3FA1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7CBC3-59E6-4CFE-89EC-4DB235B89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16/06/2020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CAE-4F7C-4398-A99F-FF9F10554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A148F-ECAC-4BB2-A290-65304EBDC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623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0A32D-EA39-41B6-A80A-838B6D917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10008B-F179-4541-9428-739AA8392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EA94B-35AB-417C-B5F5-4F64C0D93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16/06/2020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7D4C3-7ABA-44CF-94CE-DEDF66C25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A7FDA-8758-4F48-90B0-67B19AE53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82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B2B38-D006-42FC-8552-9C849A001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27B15-B5F0-420E-8F6F-73AAF9F22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1F1A41-6C08-4768-B73E-883439BB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21590D-3F08-4253-854C-5D6E4B5B2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16/06/2020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B7346B-D1F9-4074-9B63-DCDD37662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CB5886-A883-41AF-9D4B-0714A6982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566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A3DB7-D691-499E-95D7-D8B653954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AAE059-9C72-4704-AC78-970E9EEBA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E76554-9F02-4250-AB8A-0D6757E5B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00751D-1BC6-4C63-8B77-69940E9347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8EF456-445B-485A-9D2D-9DF4F0EE64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010559-491C-46BD-8EF3-B68E91E40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16/06/2020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DA96A8-27C0-4879-99F0-50619C6C9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C176D6-BFC4-4DC9-B5B4-42BBFF86A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406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B8245-1B05-42B0-8681-3495243C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AE2CEE-DF5C-406D-9114-190E4F5F3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16/06/2020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853299-1BB0-42E4-A30F-939B6EFAB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6D4BB6-3218-4B0E-9B50-B07D0D306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007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493D22-01DF-40F5-98D3-E4F783C47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16/06/2020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8FC877-0911-499C-801F-F0E4551B6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5DBE-5A08-430F-80F2-FE95CF6EF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620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A6AFD-B1A8-4CF2-BF16-C96BFD1C6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32CE7-A77C-47E0-8B51-F34C29EF1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A539A-2E5B-4122-9F3F-D16FA4AA9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D29E6D-CD75-4023-805D-CC5B40EB9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16/06/2020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D9C192-981B-4DF3-8CA0-C3994108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DBAE01-3523-47FC-947C-06D4768EF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360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0451F-562D-4CEA-A338-7DE751016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D4B16E-9225-42DB-A046-2596D16981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7AE10-75C1-4846-A59F-824075E749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721F2-0317-4CA1-9FB5-874A782D4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16/06/2020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7562DF-06B6-4DED-8440-1BCDF0CFC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F0B6C3-DEE4-4561-B230-C52FDADDA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726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A107C-18C8-47A8-B157-8117293A8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52BDC4-8012-4703-AE0D-F44D7321AA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D2C92-39DE-4370-AB9C-FD7E768E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16/06/2020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07407-D5DB-4727-9AF7-97D9F3E1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C01BE-488F-4F7B-A66F-1567C9D0A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564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9427B2-0177-462C-96E7-272EFA2CC6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297E1A-EAB4-4D1A-8F55-0092AF006F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DC2A05-98AB-4274-9EFF-5EF9A1619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16/06/2020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473D9-FF12-4BD9-B630-728475B11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8DF83-9FFA-424A-B66C-A492D9410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37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58EA68-B6F4-490B-B5B1-9528A6D4E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E173E5-70AF-4BE2-B395-16122348D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73764-1FE3-4460-BDBD-B2C82DEAA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7C87A-F5E6-44A3-8A11-3B225FE0ABE0}" type="datetimeFigureOut">
              <a:rPr lang="en-GB" smtClean="0"/>
              <a:t>16/06/2020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42E18-7747-4B9B-8E21-980F80DB79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C27E7-FD07-4845-B75C-FDD85652B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908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en-GB" sz="9600" dirty="0"/>
              <a:t>Maths </a:t>
            </a:r>
            <a:br>
              <a:rPr lang="en-GB" sz="9600" dirty="0"/>
            </a:br>
            <a:r>
              <a:rPr lang="en-GB" sz="3600" dirty="0"/>
              <a:t>Tuesday Week </a:t>
            </a:r>
            <a:r>
              <a:rPr lang="en-GB" sz="3600" dirty="0" smtClean="0"/>
              <a:t>2</a:t>
            </a:r>
            <a:endParaRPr lang="en-GB" sz="3600" dirty="0"/>
          </a:p>
        </p:txBody>
      </p:sp>
      <p:pic>
        <p:nvPicPr>
          <p:cNvPr id="1026" name="Picture 2" descr="Image result for maths">
            <a:extLst>
              <a:ext uri="{FF2B5EF4-FFF2-40B4-BE49-F238E27FC236}">
                <a16:creationId xmlns:a16="http://schemas.microsoft.com/office/drawing/2014/main" id="{8CAC7566-A455-4CDF-8ED8-D0B085B14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0" r="28954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419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en-GB" sz="9600" dirty="0"/>
              <a:t>Counting</a:t>
            </a:r>
          </a:p>
        </p:txBody>
      </p:sp>
      <p:pic>
        <p:nvPicPr>
          <p:cNvPr id="1026" name="Picture 2" descr="Image result for maths">
            <a:extLst>
              <a:ext uri="{FF2B5EF4-FFF2-40B4-BE49-F238E27FC236}">
                <a16:creationId xmlns:a16="http://schemas.microsoft.com/office/drawing/2014/main" id="{8CAC7566-A455-4CDF-8ED8-D0B085B14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0" r="28954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934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EB9C8-0838-4E38-9D62-C05AD9162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Order these fractions from smallest to largest.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8A889E00-1281-43E3-B2E8-4300A3BA5A1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5"/>
                <a:ext cx="5181600" cy="1325563"/>
              </a:xfrm>
              <a:ln w="44450">
                <a:solidFill>
                  <a:srgbClr val="00FF00"/>
                </a:solidFill>
              </a:ln>
            </p:spPr>
            <p:txBody>
              <a:bodyPr anchor="ctr" anchorCtr="1">
                <a:norm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8A889E00-1281-43E3-B2E8-4300A3BA5A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5"/>
                <a:ext cx="5181600" cy="1325563"/>
              </a:xfrm>
              <a:blipFill>
                <a:blip r:embed="rId2"/>
                <a:stretch>
                  <a:fillRect/>
                </a:stretch>
              </a:blipFill>
              <a:ln w="44450">
                <a:solidFill>
                  <a:srgbClr val="00FF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5D7F92C-E57D-48EC-ACDD-60C2EABA9CF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26171" y="4551543"/>
                <a:ext cx="5181600" cy="1325563"/>
              </a:xfrm>
              <a:prstGeom prst="rect">
                <a:avLst/>
              </a:prstGeom>
              <a:ln w="44450">
                <a:solidFill>
                  <a:srgbClr val="00FF00"/>
                </a:solidFill>
              </a:ln>
            </p:spPr>
            <p:txBody>
              <a:bodyPr vert="horz" lIns="91440" tIns="45720" rIns="91440" bIns="45720" rtlCol="0" anchor="ctr" anchorCtr="1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r>
                      <a:rPr lang="en-GB" sz="440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4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    </m:t>
                    </m:r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5D7F92C-E57D-48EC-ACDD-60C2EABA9C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6171" y="4551543"/>
                <a:ext cx="5181600" cy="13255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44450">
                <a:solidFill>
                  <a:srgbClr val="00FF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26A799EB-92D4-4054-BB63-EB289C8EAED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4551542"/>
                <a:ext cx="5181600" cy="1325563"/>
              </a:xfrm>
              <a:prstGeom prst="rect">
                <a:avLst/>
              </a:prstGeom>
              <a:ln w="44450">
                <a:solidFill>
                  <a:srgbClr val="00FF00"/>
                </a:solidFill>
              </a:ln>
            </p:spPr>
            <p:txBody>
              <a:bodyPr vert="horz" lIns="91440" tIns="45720" rIns="91440" bIns="45720" rtlCol="0" anchor="ctr" anchorCtr="1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44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26A799EB-92D4-4054-BB63-EB289C8EAE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551542"/>
                <a:ext cx="5181600" cy="13255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44450">
                <a:solidFill>
                  <a:srgbClr val="00FF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DBE526A9-E2D7-4846-A684-32C019EF44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26171" y="1825625"/>
                <a:ext cx="5181600" cy="1325563"/>
              </a:xfrm>
              <a:prstGeom prst="rect">
                <a:avLst/>
              </a:prstGeom>
              <a:ln w="44450">
                <a:solidFill>
                  <a:srgbClr val="00FF00"/>
                </a:solidFill>
              </a:ln>
            </p:spPr>
            <p:txBody>
              <a:bodyPr vert="horz" lIns="91440" tIns="45720" rIns="91440" bIns="45720" rtlCol="0" anchor="ctr" anchorCtr="1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44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DBE526A9-E2D7-4846-A684-32C019EF44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6171" y="1825625"/>
                <a:ext cx="5181600" cy="13255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44450">
                <a:solidFill>
                  <a:srgbClr val="00FF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2371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8A889E00-1281-43E3-B2E8-4300A3BA5A1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5"/>
                <a:ext cx="5181600" cy="1325563"/>
              </a:xfrm>
              <a:ln w="44450">
                <a:solidFill>
                  <a:srgbClr val="00FF00"/>
                </a:solidFill>
              </a:ln>
            </p:spPr>
            <p:txBody>
              <a:bodyPr anchor="ctr" anchorCtr="1">
                <a:norm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    </m:t>
                    </m:r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   </m:t>
                    </m:r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4400" dirty="0"/>
                  <a:t>	</a:t>
                </a:r>
              </a:p>
            </p:txBody>
          </p:sp>
        </mc:Choice>
        <mc:Fallback xmlns="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8A889E00-1281-43E3-B2E8-4300A3BA5A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5"/>
                <a:ext cx="5181600" cy="1325563"/>
              </a:xfrm>
              <a:blipFill>
                <a:blip r:embed="rId2"/>
                <a:stretch>
                  <a:fillRect/>
                </a:stretch>
              </a:blipFill>
              <a:ln w="44450">
                <a:solidFill>
                  <a:srgbClr val="00FF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5D7F92C-E57D-48EC-ACDD-60C2EABA9CF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26171" y="4551543"/>
                <a:ext cx="5181600" cy="1325563"/>
              </a:xfrm>
              <a:prstGeom prst="rect">
                <a:avLst/>
              </a:prstGeom>
              <a:ln w="44450">
                <a:solidFill>
                  <a:srgbClr val="00FF00"/>
                </a:solidFill>
              </a:ln>
            </p:spPr>
            <p:txBody>
              <a:bodyPr vert="horz" lIns="91440" tIns="45720" rIns="91440" bIns="45720" rtlCol="0" anchor="ctr" anchorCtr="1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44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5D7F92C-E57D-48EC-ACDD-60C2EABA9C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6171" y="4551543"/>
                <a:ext cx="5181600" cy="13255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44450">
                <a:solidFill>
                  <a:srgbClr val="00FF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26A799EB-92D4-4054-BB63-EB289C8EAED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4551542"/>
                <a:ext cx="5181600" cy="1325563"/>
              </a:xfrm>
              <a:prstGeom prst="rect">
                <a:avLst/>
              </a:prstGeom>
              <a:ln w="44450">
                <a:solidFill>
                  <a:srgbClr val="00FF00"/>
                </a:solidFill>
              </a:ln>
            </p:spPr>
            <p:txBody>
              <a:bodyPr vert="horz" lIns="91440" tIns="45720" rIns="91440" bIns="45720" rtlCol="0" anchor="ctr" anchorCtr="1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      </m:t>
                    </m:r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     </m:t>
                    </m:r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4400" dirty="0"/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4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26A799EB-92D4-4054-BB63-EB289C8EAE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551542"/>
                <a:ext cx="5181600" cy="13255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44450">
                <a:solidFill>
                  <a:srgbClr val="00FF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DBE526A9-E2D7-4846-A684-32C019EF44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26171" y="1825625"/>
                <a:ext cx="5181600" cy="1325563"/>
              </a:xfrm>
              <a:prstGeom prst="rect">
                <a:avLst/>
              </a:prstGeom>
              <a:ln w="44450">
                <a:solidFill>
                  <a:srgbClr val="00FF00"/>
                </a:solidFill>
              </a:ln>
            </p:spPr>
            <p:txBody>
              <a:bodyPr vert="horz" lIns="91440" tIns="45720" rIns="91440" bIns="45720" rtlCol="0" anchor="ctr" anchorCtr="1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44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4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DBE526A9-E2D7-4846-A684-32C019EF44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6171" y="1825625"/>
                <a:ext cx="5181600" cy="13255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44450">
                <a:solidFill>
                  <a:srgbClr val="00FF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611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en-GB" sz="9600" dirty="0"/>
              <a:t>Learn-its</a:t>
            </a:r>
          </a:p>
        </p:txBody>
      </p:sp>
      <p:pic>
        <p:nvPicPr>
          <p:cNvPr id="1026" name="Picture 2" descr="Image result for maths">
            <a:extLst>
              <a:ext uri="{FF2B5EF4-FFF2-40B4-BE49-F238E27FC236}">
                <a16:creationId xmlns:a16="http://schemas.microsoft.com/office/drawing/2014/main" id="{8CAC7566-A455-4CDF-8ED8-D0B085B14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0" r="28954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799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555686D-1875-4E56-B99B-90138E1E031F}"/>
              </a:ext>
            </a:extLst>
          </p:cNvPr>
          <p:cNvSpPr txBox="1">
            <a:spLocks/>
          </p:cNvSpPr>
          <p:nvPr/>
        </p:nvSpPr>
        <p:spPr>
          <a:xfrm>
            <a:off x="838200" y="506627"/>
            <a:ext cx="2016211" cy="6166022"/>
          </a:xfrm>
          <a:prstGeom prst="rect">
            <a:avLst/>
          </a:prstGeom>
          <a:ln w="44450">
            <a:solidFill>
              <a:srgbClr val="00FF00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+ 4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+ 5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5 + 9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7 + 9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3 + 9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4 + 9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17D7E1D-EF00-487C-8451-1A13C0B3F139}"/>
              </a:ext>
            </a:extLst>
          </p:cNvPr>
          <p:cNvSpPr txBox="1">
            <a:spLocks/>
          </p:cNvSpPr>
          <p:nvPr/>
        </p:nvSpPr>
        <p:spPr>
          <a:xfrm>
            <a:off x="3297364" y="431212"/>
            <a:ext cx="2543433" cy="6166022"/>
          </a:xfrm>
          <a:prstGeom prst="rect">
            <a:avLst/>
          </a:prstGeom>
          <a:ln w="44450">
            <a:solidFill>
              <a:srgbClr val="00FF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3 + 9 + 6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+ 4 + 5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+ 7 + 1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6 + 9 + 8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+ 2 + 8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+ 3 + 4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5 + 9 + 2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+ 2 + 6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00242E1-17A3-43A6-9878-67DC73FF5789}"/>
              </a:ext>
            </a:extLst>
          </p:cNvPr>
          <p:cNvSpPr txBox="1">
            <a:spLocks/>
          </p:cNvSpPr>
          <p:nvPr/>
        </p:nvSpPr>
        <p:spPr>
          <a:xfrm>
            <a:off x="6283750" y="431212"/>
            <a:ext cx="4585355" cy="6166022"/>
          </a:xfrm>
          <a:prstGeom prst="rect">
            <a:avLst/>
          </a:prstGeom>
          <a:ln w="44450">
            <a:solidFill>
              <a:srgbClr val="00FF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30 + 9 + 70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+ 4 + 50 + 50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+ 60 + 1 + 40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6 + 9 + 8 + 1 + 2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+ 2 + 80 + 20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+ 3 + 40 + 60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50 + 90 + 10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+ 20 + 6 + 80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092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555686D-1875-4E56-B99B-90138E1E031F}"/>
              </a:ext>
            </a:extLst>
          </p:cNvPr>
          <p:cNvSpPr txBox="1">
            <a:spLocks/>
          </p:cNvSpPr>
          <p:nvPr/>
        </p:nvSpPr>
        <p:spPr>
          <a:xfrm>
            <a:off x="377072" y="506627"/>
            <a:ext cx="2477339" cy="6166022"/>
          </a:xfrm>
          <a:prstGeom prst="rect">
            <a:avLst/>
          </a:prstGeom>
          <a:ln w="44450">
            <a:solidFill>
              <a:srgbClr val="00FF00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+ 4=13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+ 2=11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+ 3=12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+ 5=14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5 + 9=14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7 + 9=16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3 + 9=12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4 + 9=13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17D7E1D-EF00-487C-8451-1A13C0B3F139}"/>
              </a:ext>
            </a:extLst>
          </p:cNvPr>
          <p:cNvSpPr txBox="1">
            <a:spLocks/>
          </p:cNvSpPr>
          <p:nvPr/>
        </p:nvSpPr>
        <p:spPr>
          <a:xfrm>
            <a:off x="3231270" y="506627"/>
            <a:ext cx="3084689" cy="6166022"/>
          </a:xfrm>
          <a:prstGeom prst="rect">
            <a:avLst/>
          </a:prstGeom>
          <a:ln w="44450">
            <a:solidFill>
              <a:srgbClr val="00FF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3 + 9 + 6=18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+ 4 + 5=18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+ 7 + 1=17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6 + 9 + 8=23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+ 2 + 8=19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+ 3 + 4=16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5 + 9 + 2=16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+ 2 + 6=17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00242E1-17A3-43A6-9878-67DC73FF5789}"/>
              </a:ext>
            </a:extLst>
          </p:cNvPr>
          <p:cNvSpPr txBox="1">
            <a:spLocks/>
          </p:cNvSpPr>
          <p:nvPr/>
        </p:nvSpPr>
        <p:spPr>
          <a:xfrm>
            <a:off x="6692819" y="506627"/>
            <a:ext cx="4826736" cy="6166022"/>
          </a:xfrm>
          <a:prstGeom prst="rect">
            <a:avLst/>
          </a:prstGeom>
          <a:ln w="44450">
            <a:solidFill>
              <a:srgbClr val="00FF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30 + 9 + 70=109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+ 4 + 50 + 50=113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+ 60 + 1 + 40=110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6 + 9 + 8 + 1 + 2=26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+ 2 + 80 + 20=111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+ 3 + 40 + 60=112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50 + 90 + 10=150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9 + 20 + 6 + 80=115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0575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2700" y="1783959"/>
            <a:ext cx="5486400" cy="2889114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GB" sz="9600" dirty="0"/>
              <a:t>It’s nothing new</a:t>
            </a:r>
          </a:p>
        </p:txBody>
      </p:sp>
      <p:pic>
        <p:nvPicPr>
          <p:cNvPr id="1026" name="Picture 2" descr="Image result for maths">
            <a:extLst>
              <a:ext uri="{FF2B5EF4-FFF2-40B4-BE49-F238E27FC236}">
                <a16:creationId xmlns:a16="http://schemas.microsoft.com/office/drawing/2014/main" id="{8CAC7566-A455-4CDF-8ED8-D0B085B14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0" r="28954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668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46B14B9-BD23-4C2A-A5D9-72C7603F81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8921675"/>
              </p:ext>
            </p:extLst>
          </p:nvPr>
        </p:nvGraphicFramePr>
        <p:xfrm>
          <a:off x="104775" y="895350"/>
          <a:ext cx="6638925" cy="3114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3B3DEB20-E6DB-4D65-AB1B-47B199FD80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0116921"/>
              </p:ext>
            </p:extLst>
          </p:nvPr>
        </p:nvGraphicFramePr>
        <p:xfrm>
          <a:off x="6981824" y="4924425"/>
          <a:ext cx="4486275" cy="1438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49FDA89-901B-449C-AA12-28FB66C41B00}"/>
              </a:ext>
            </a:extLst>
          </p:cNvPr>
          <p:cNvSpPr txBox="1"/>
          <p:nvPr/>
        </p:nvSpPr>
        <p:spPr>
          <a:xfrm>
            <a:off x="3804284" y="1959014"/>
            <a:ext cx="419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1D288D-D906-4BFE-99B3-314A79F6521B}"/>
              </a:ext>
            </a:extLst>
          </p:cNvPr>
          <p:cNvSpPr txBox="1"/>
          <p:nvPr/>
        </p:nvSpPr>
        <p:spPr>
          <a:xfrm>
            <a:off x="2266950" y="1816139"/>
            <a:ext cx="41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D75773-C81D-4F79-9EAE-487E20541B27}"/>
              </a:ext>
            </a:extLst>
          </p:cNvPr>
          <p:cNvSpPr txBox="1"/>
          <p:nvPr/>
        </p:nvSpPr>
        <p:spPr>
          <a:xfrm flipH="1">
            <a:off x="7122794" y="1539140"/>
            <a:ext cx="1430656" cy="1077218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/>
              <a:t>a = 45</a:t>
            </a:r>
          </a:p>
          <a:p>
            <a:r>
              <a:rPr lang="en-GB" sz="3200" dirty="0"/>
              <a:t>b = ?</a:t>
            </a:r>
          </a:p>
        </p:txBody>
      </p:sp>
    </p:spTree>
    <p:extLst>
      <p:ext uri="{BB962C8B-B14F-4D97-AF65-F5344CB8AC3E}">
        <p14:creationId xmlns:p14="http://schemas.microsoft.com/office/powerpoint/2010/main" val="1293190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2BC4B8B-4431-4FDC-83A8-990274C09F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2801272"/>
              </p:ext>
            </p:extLst>
          </p:nvPr>
        </p:nvGraphicFramePr>
        <p:xfrm>
          <a:off x="197708" y="234778"/>
          <a:ext cx="4762500" cy="3093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ontent Placeholder 8">
            <a:extLst>
              <a:ext uri="{FF2B5EF4-FFF2-40B4-BE49-F238E27FC236}">
                <a16:creationId xmlns:a16="http://schemas.microsoft.com/office/drawing/2014/main" id="{4B71098F-EF90-4CCF-9CDF-FADA20F006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0355465"/>
              </p:ext>
            </p:extLst>
          </p:nvPr>
        </p:nvGraphicFramePr>
        <p:xfrm>
          <a:off x="5165124" y="3136298"/>
          <a:ext cx="6339017" cy="3486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39B8986-F5AF-48BA-B817-FFD500A5B41E}"/>
              </a:ext>
            </a:extLst>
          </p:cNvPr>
          <p:cNvSpPr txBox="1"/>
          <p:nvPr/>
        </p:nvSpPr>
        <p:spPr>
          <a:xfrm>
            <a:off x="7327069" y="3951906"/>
            <a:ext cx="41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A2126B-C711-4094-84CD-4C6F9EFC5F39}"/>
              </a:ext>
            </a:extLst>
          </p:cNvPr>
          <p:cNvSpPr txBox="1"/>
          <p:nvPr/>
        </p:nvSpPr>
        <p:spPr>
          <a:xfrm>
            <a:off x="8710869" y="4587371"/>
            <a:ext cx="419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5D097E-9F13-4ED7-A773-CCD8E1FDAADC}"/>
              </a:ext>
            </a:extLst>
          </p:cNvPr>
          <p:cNvSpPr txBox="1"/>
          <p:nvPr/>
        </p:nvSpPr>
        <p:spPr>
          <a:xfrm flipH="1">
            <a:off x="9918099" y="1777725"/>
            <a:ext cx="1430656" cy="1077218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/>
              <a:t>a = 88</a:t>
            </a:r>
          </a:p>
          <a:p>
            <a:r>
              <a:rPr lang="en-GB" sz="3200" dirty="0"/>
              <a:t>b = ?</a:t>
            </a:r>
          </a:p>
        </p:txBody>
      </p:sp>
    </p:spTree>
    <p:extLst>
      <p:ext uri="{BB962C8B-B14F-4D97-AF65-F5344CB8AC3E}">
        <p14:creationId xmlns:p14="http://schemas.microsoft.com/office/powerpoint/2010/main" val="624428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3DD17CC-6B75-429B-B006-62367AAB49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4461529"/>
              </p:ext>
            </p:extLst>
          </p:nvPr>
        </p:nvGraphicFramePr>
        <p:xfrm>
          <a:off x="104260" y="152099"/>
          <a:ext cx="4229615" cy="1810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FCB34702-A3B3-4BED-B0A1-23C3873F79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4596254"/>
              </p:ext>
            </p:extLst>
          </p:nvPr>
        </p:nvGraphicFramePr>
        <p:xfrm>
          <a:off x="4591051" y="2428876"/>
          <a:ext cx="7378528" cy="4087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F5D19F9-8435-4CEE-B108-DF56F14DA8C1}"/>
              </a:ext>
            </a:extLst>
          </p:cNvPr>
          <p:cNvSpPr txBox="1"/>
          <p:nvPr/>
        </p:nvSpPr>
        <p:spPr>
          <a:xfrm>
            <a:off x="8763374" y="4616005"/>
            <a:ext cx="419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2D5CB0-B78F-4A69-AEDB-0ACFEA75E532}"/>
              </a:ext>
            </a:extLst>
          </p:cNvPr>
          <p:cNvSpPr txBox="1"/>
          <p:nvPr/>
        </p:nvSpPr>
        <p:spPr>
          <a:xfrm flipH="1">
            <a:off x="9663241" y="1215939"/>
            <a:ext cx="1430656" cy="1077218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/>
              <a:t>a = 10</a:t>
            </a:r>
          </a:p>
          <a:p>
            <a:r>
              <a:rPr lang="en-GB" sz="3200" dirty="0"/>
              <a:t>b = ?</a:t>
            </a:r>
          </a:p>
        </p:txBody>
      </p:sp>
    </p:spTree>
    <p:extLst>
      <p:ext uri="{BB962C8B-B14F-4D97-AF65-F5344CB8AC3E}">
        <p14:creationId xmlns:p14="http://schemas.microsoft.com/office/powerpoint/2010/main" val="4222367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24154" y="1783959"/>
            <a:ext cx="5824946" cy="2889114"/>
          </a:xfrm>
        </p:spPr>
        <p:txBody>
          <a:bodyPr anchor="b">
            <a:normAutofit/>
          </a:bodyPr>
          <a:lstStyle/>
          <a:p>
            <a:pPr algn="l"/>
            <a:r>
              <a:rPr lang="en-GB" sz="9600" dirty="0" smtClean="0"/>
              <a:t>Line Graphs</a:t>
            </a:r>
            <a:endParaRPr lang="en-GB" sz="9600" dirty="0"/>
          </a:p>
        </p:txBody>
      </p:sp>
      <p:pic>
        <p:nvPicPr>
          <p:cNvPr id="1026" name="Picture 2" descr="Image result for maths">
            <a:extLst>
              <a:ext uri="{FF2B5EF4-FFF2-40B4-BE49-F238E27FC236}">
                <a16:creationId xmlns:a16="http://schemas.microsoft.com/office/drawing/2014/main" id="{8CAC7566-A455-4CDF-8ED8-D0B085B14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0" r="28954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724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00850" y="380643"/>
            <a:ext cx="497205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Q1.</a:t>
            </a:r>
          </a:p>
          <a:p>
            <a:r>
              <a:rPr lang="en-US" sz="2400" dirty="0"/>
              <a:t> </a:t>
            </a:r>
          </a:p>
          <a:p>
            <a:r>
              <a:rPr lang="en-US" sz="2400" dirty="0"/>
              <a:t>Alfie and his brother walked from home to their school.</a:t>
            </a:r>
          </a:p>
          <a:p>
            <a:r>
              <a:rPr lang="en-US" sz="2400" dirty="0"/>
              <a:t>Their school is 2 </a:t>
            </a:r>
            <a:r>
              <a:rPr lang="en-US" sz="2400" dirty="0" err="1"/>
              <a:t>kilometres</a:t>
            </a:r>
            <a:r>
              <a:rPr lang="en-US" sz="2400" dirty="0"/>
              <a:t> from home.</a:t>
            </a:r>
          </a:p>
          <a:p>
            <a:r>
              <a:rPr lang="en-US" sz="2400" dirty="0"/>
              <a:t>The graph shows information about Alfie’s journey.</a:t>
            </a:r>
          </a:p>
          <a:p>
            <a:r>
              <a:rPr lang="en-US" sz="2400" dirty="0"/>
              <a:t>  </a:t>
            </a:r>
          </a:p>
          <a:p>
            <a:r>
              <a:rPr lang="en-US" sz="2400" dirty="0"/>
              <a:t>(a)     How does the graph show that Alfie walked at a constant speed for all of his journey?</a:t>
            </a:r>
          </a:p>
          <a:p>
            <a:r>
              <a:rPr lang="en-US" sz="2400" dirty="0"/>
              <a:t>______________________________________________________________</a:t>
            </a:r>
          </a:p>
          <a:p>
            <a:r>
              <a:rPr lang="en-US" sz="2400" dirty="0"/>
              <a:t>1 </a:t>
            </a:r>
            <a:r>
              <a:rPr lang="en-US" sz="2400" dirty="0" smtClean="0"/>
              <a:t>mark</a:t>
            </a:r>
            <a:endParaRPr lang="en-US" sz="24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565275"/>
            <a:ext cx="5892728" cy="380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32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10400" y="970687"/>
            <a:ext cx="4876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(b)     Alfie’s brother left home 10 minutes before Alfie.</a:t>
            </a:r>
          </a:p>
          <a:p>
            <a:r>
              <a:rPr lang="en-US" sz="3200" dirty="0"/>
              <a:t>He arrived at school 20 minutes after Alfie.</a:t>
            </a:r>
          </a:p>
          <a:p>
            <a:r>
              <a:rPr lang="en-US" sz="3200" dirty="0"/>
              <a:t>He walked at a constant speed for all of his journey.</a:t>
            </a:r>
          </a:p>
          <a:p>
            <a:r>
              <a:rPr lang="en-US" sz="3200" dirty="0"/>
              <a:t>At what time did Alfie overtake his brother? </a:t>
            </a:r>
          </a:p>
          <a:p>
            <a:r>
              <a:rPr lang="en-US" sz="3200" dirty="0"/>
              <a:t>  </a:t>
            </a:r>
          </a:p>
          <a:p>
            <a:r>
              <a:rPr lang="en-US" sz="3200" dirty="0"/>
              <a:t>1 mark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70687"/>
            <a:ext cx="6467189" cy="417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456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" y="800100"/>
            <a:ext cx="6062664" cy="408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8863" y="1485900"/>
            <a:ext cx="1666875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5100" y="3505200"/>
            <a:ext cx="1666875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8862" y="5695945"/>
            <a:ext cx="1666875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7205663" y="384601"/>
            <a:ext cx="42100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Estimate the temperature at 3:15pm. </a:t>
            </a:r>
            <a:endParaRPr kumimoji="0" lang="en-GB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7205663" y="2384047"/>
            <a:ext cx="46291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Estimate the time when the temperature was highest. </a:t>
            </a:r>
            <a:endParaRPr kumimoji="0" lang="en-GB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7205663" y="4412035"/>
            <a:ext cx="49149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much did the temperature change from 2pm to 2:30pm? Give your answer to the </a:t>
            </a:r>
            <a:r>
              <a:rPr kumimoji="0" lang="en-GB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nearest degree</a:t>
            </a:r>
            <a:r>
              <a:rPr kumimoji="0" lang="en-GB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kumimoji="0" lang="en-GB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10534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A71D9-0DA0-4B3D-B479-ECEC2D59D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/>
              <a:t>Finished already?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3D67A0-28E5-4DEC-BF4E-15A16EF73E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57" t="19279" r="19748" b="41621"/>
          <a:stretch/>
        </p:blipFill>
        <p:spPr>
          <a:xfrm>
            <a:off x="1013253" y="1433383"/>
            <a:ext cx="8600303" cy="40930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A8A20D-C62B-40EE-AA72-0971F8FA4EC5}"/>
              </a:ext>
            </a:extLst>
          </p:cNvPr>
          <p:cNvSpPr txBox="1"/>
          <p:nvPr/>
        </p:nvSpPr>
        <p:spPr>
          <a:xfrm>
            <a:off x="8699157" y="3383281"/>
            <a:ext cx="234778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You can only use each digit once.</a:t>
            </a:r>
          </a:p>
        </p:txBody>
      </p:sp>
    </p:spTree>
    <p:extLst>
      <p:ext uri="{BB962C8B-B14F-4D97-AF65-F5344CB8AC3E}">
        <p14:creationId xmlns:p14="http://schemas.microsoft.com/office/powerpoint/2010/main" val="3281776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638DC-CF64-416E-A7DE-FBB372E26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Finished already?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7BA82-9B48-4A93-90F6-D0D996AFC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CEEDA0-507C-4E5E-8A64-91E8D8584B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466" t="45455" r="21761" b="12121"/>
          <a:stretch/>
        </p:blipFill>
        <p:spPr>
          <a:xfrm>
            <a:off x="3034146" y="1562710"/>
            <a:ext cx="6504710" cy="446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97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424</Words>
  <Application>Microsoft Office PowerPoint</Application>
  <PresentationFormat>Widescreen</PresentationFormat>
  <Paragraphs>95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Times New Roman</vt:lpstr>
      <vt:lpstr>Office Theme</vt:lpstr>
      <vt:lpstr>Maths  Tuesday Week 2</vt:lpstr>
      <vt:lpstr>Counting</vt:lpstr>
      <vt:lpstr>Order these fractions from smallest to largest.</vt:lpstr>
      <vt:lpstr>PowerPoint Presentation</vt:lpstr>
      <vt:lpstr>Learn-its</vt:lpstr>
      <vt:lpstr>PowerPoint Presentation</vt:lpstr>
      <vt:lpstr>PowerPoint Presentation</vt:lpstr>
      <vt:lpstr>It’s nothing new</vt:lpstr>
      <vt:lpstr>PowerPoint Presentation</vt:lpstr>
      <vt:lpstr>PowerPoint Presentation</vt:lpstr>
      <vt:lpstr>PowerPoint Presentation</vt:lpstr>
      <vt:lpstr>Line Graphs</vt:lpstr>
      <vt:lpstr>PowerPoint Presentation</vt:lpstr>
      <vt:lpstr>PowerPoint Presentation</vt:lpstr>
      <vt:lpstr>PowerPoint Presentation</vt:lpstr>
      <vt:lpstr>Finished already?</vt:lpstr>
      <vt:lpstr>Finished already?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Fletcher</dc:creator>
  <cp:lastModifiedBy>Nancy Fletcher</cp:lastModifiedBy>
  <cp:revision>22</cp:revision>
  <dcterms:created xsi:type="dcterms:W3CDTF">2019-10-03T20:23:30Z</dcterms:created>
  <dcterms:modified xsi:type="dcterms:W3CDTF">2020-06-16T15:14:04Z</dcterms:modified>
</cp:coreProperties>
</file>