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612" r:id="rId3"/>
    <p:sldId id="608" r:id="rId4"/>
    <p:sldId id="912" r:id="rId5"/>
    <p:sldId id="613" r:id="rId6"/>
    <p:sldId id="895" r:id="rId7"/>
    <p:sldId id="908" r:id="rId8"/>
    <p:sldId id="897" r:id="rId9"/>
    <p:sldId id="906" r:id="rId10"/>
    <p:sldId id="913" r:id="rId11"/>
    <p:sldId id="900" r:id="rId12"/>
    <p:sldId id="914" r:id="rId13"/>
    <p:sldId id="90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60" d="100"/>
          <a:sy n="60" d="100"/>
        </p:scale>
        <p:origin x="53" y="6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A8FF0-2E57-45E7-91BB-7DB5E53CA2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D8E2EB-308C-49F1-A18D-8CE301FF73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DF768-3FDF-4E3E-AAC1-8AA04B77A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B6838-5E2F-416A-B7DC-64B00B2AD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2AD5B-0F60-48C2-B579-C8348ED06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461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2AE92-FDBF-471A-9686-9A5187B0F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801DA-98F7-4F89-9C6C-7C3FAD06D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1FFF5-6656-4579-8A95-EBD41DB4B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3388D-B15C-4081-9DD3-81C02CDB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7918B-3BB6-4C58-AA73-33AA31D12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612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1A034-CA2F-488D-BF0A-C976F8470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C4B34-1CCC-48D1-B431-1878DABF2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B8992-F3AA-41D4-8982-3390A391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A747D-6E58-4C4C-94E8-15DC8F68C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E71B1-7935-4EBF-9167-90A4D0D7E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01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5F763-C0D4-4457-8E54-0D8974B3F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5743C-DF48-41EF-A3B2-CD22245F0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48736B-FFE7-4804-A134-1EE8AE0C8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2CAB2-01BE-4742-A9F1-38A8AE516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2C3EB-C4B3-472F-ADA3-9DBC2BC71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531D3-A53C-47D0-BE5C-69D12BE80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74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5389A-9958-4704-98C5-21DBF6C21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70831-1EFC-4E0D-978C-0B5D7A09B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42C2F-F295-4407-B6D6-4E59FF497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25DBB7-42C5-41CF-9217-2CA1E30C8C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23D01B-66C1-414E-AE86-DD98180D2C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4EB049-5321-443C-8E36-117F375A3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57337-094A-47A9-BEA4-AEB3FE4A8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6892F-755F-4DF1-99EC-CEB972B3C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764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AB3B2-417F-47EF-9091-DE7C2A424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A247D3-CADC-4BCF-B5C6-BB5445ACD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C16D1E-BAA6-49AF-A1F8-04362A376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C5D2D7-3E0B-4BE7-ADF4-5BD17715D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450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F09F56-D78E-4076-AA08-A2289BDEF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C0A249-B764-40A6-94AD-AF5CC7E9A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6570D-E960-4331-A9F8-44262C20A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27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080CB-F587-4E5D-89C3-E13F9BB6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92264-8D24-4EF9-9AF3-BF033B371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45D67-A6DB-4D75-84FB-E6BB6EC0F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B9D322-7C67-4ABC-ADD3-5869495CC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98EB5-FECA-410C-B4CB-EDE643ED9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5F2C2-7D73-4564-AA42-DE6D6E5DC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272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04A4E-DA16-4947-9A35-F909B01C1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3F4D4B-34CC-41CE-B35A-C6F0A6BFBC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2D82F-E959-428B-A5A4-850CD7BB9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67397-7224-479B-8BF9-9BF151DCE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D2A13-4091-48E7-A6D1-1CD50D830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13E27D-F684-4AC5-8E30-CC5DF97E3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07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D78BD-E4AD-4C17-9AFA-FFB1B64DB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E3A2F-E0D3-47C4-B1C3-74F20D53C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16D25-2B92-4548-93E2-6C92BD447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22326-888C-445F-B5A8-887EE90AF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B0B1D-EED0-4354-B696-03DAF3C8D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289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DDB007-66A7-447E-904B-DB9AFBAFBA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18FDE-9754-42E1-B2CB-9A816255B1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E2BE8-E652-46E1-83EB-70802CD20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65D4D-0FA0-4A74-A319-823C348E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0AA9F-39EF-4224-BF7E-05D61B75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359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6F77E4-E09B-4641-8BAF-7E4F93A4E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C97CA-4108-4B2F-95E7-8412BD63F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19115-B3E8-4398-AC40-B37E446DC1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3BF6E-7E4B-40DE-A090-034434798E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F2161-42FD-4366-948E-54A7D1FDF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49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dirty="0"/>
              <a:t>Maths Summer Week 1 </a:t>
            </a:r>
            <a:br>
              <a:rPr lang="en-GB" dirty="0"/>
            </a:br>
            <a:r>
              <a:rPr lang="en-GB" sz="4000" dirty="0"/>
              <a:t>Friday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473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GB" sz="9600" dirty="0"/>
              <a:t>Counting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549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Roger.Bird\Desktop\Big Maths Characters 2013\Squiggleworth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755" y="682914"/>
            <a:ext cx="3685421" cy="260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5931" y="164441"/>
            <a:ext cx="6166069" cy="435913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188686" y="3808208"/>
            <a:ext cx="8537220" cy="23893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6400" b="1" dirty="0">
                <a:solidFill>
                  <a:prstClr val="black"/>
                </a:solidFill>
                <a:latin typeface="Segoe Print" pitchFamily="2" charset="0"/>
              </a:rPr>
              <a:t>Get your whiteboards ready!!</a:t>
            </a:r>
          </a:p>
        </p:txBody>
      </p:sp>
    </p:spTree>
    <p:extLst>
      <p:ext uri="{BB962C8B-B14F-4D97-AF65-F5344CB8AC3E}">
        <p14:creationId xmlns:p14="http://schemas.microsoft.com/office/powerpoint/2010/main" val="3489745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6B81D-F84F-4E8F-BFA3-11A17F10E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much has each number increased by?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D5327-7097-47F9-9605-30C3C7A2D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5400" dirty="0"/>
              <a:t>23			33			43</a:t>
            </a:r>
          </a:p>
          <a:p>
            <a:r>
              <a:rPr lang="en-GB" sz="5400" dirty="0"/>
              <a:t>175			200		225</a:t>
            </a:r>
          </a:p>
          <a:p>
            <a:r>
              <a:rPr lang="en-GB" sz="5400" dirty="0"/>
              <a:t>0.3			0.6			0.9</a:t>
            </a:r>
          </a:p>
          <a:p>
            <a:r>
              <a:rPr lang="en-GB" sz="5400" dirty="0"/>
              <a:t>45			90			135</a:t>
            </a:r>
          </a:p>
          <a:p>
            <a:r>
              <a:rPr lang="en-GB" sz="5400" dirty="0"/>
              <a:t>64			82			100</a:t>
            </a:r>
            <a:endParaRPr lang="en-GB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F2FAB96-9853-4515-A387-770E7EA5A1E6}"/>
              </a:ext>
            </a:extLst>
          </p:cNvPr>
          <p:cNvCxnSpPr>
            <a:cxnSpLocks/>
          </p:cNvCxnSpPr>
          <p:nvPr/>
        </p:nvCxnSpPr>
        <p:spPr>
          <a:xfrm>
            <a:off x="5875184" y="3918974"/>
            <a:ext cx="953729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0B08B0A-28F0-430B-BCF7-7D4ED5D466B0}"/>
              </a:ext>
            </a:extLst>
          </p:cNvPr>
          <p:cNvCxnSpPr>
            <a:cxnSpLocks/>
          </p:cNvCxnSpPr>
          <p:nvPr/>
        </p:nvCxnSpPr>
        <p:spPr>
          <a:xfrm>
            <a:off x="2444955" y="2204474"/>
            <a:ext cx="953729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51A8959-5A11-490A-8E5B-7F0B5978362D}"/>
              </a:ext>
            </a:extLst>
          </p:cNvPr>
          <p:cNvCxnSpPr>
            <a:cxnSpLocks/>
          </p:cNvCxnSpPr>
          <p:nvPr/>
        </p:nvCxnSpPr>
        <p:spPr>
          <a:xfrm>
            <a:off x="2444955" y="3918974"/>
            <a:ext cx="953729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DA5A0DA-6E9E-4D51-9C1E-2610B9D3EED4}"/>
              </a:ext>
            </a:extLst>
          </p:cNvPr>
          <p:cNvCxnSpPr>
            <a:cxnSpLocks/>
          </p:cNvCxnSpPr>
          <p:nvPr/>
        </p:nvCxnSpPr>
        <p:spPr>
          <a:xfrm>
            <a:off x="5875184" y="4896874"/>
            <a:ext cx="953729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2D7C48-7219-4767-A10E-6F6AD7EA2B71}"/>
              </a:ext>
            </a:extLst>
          </p:cNvPr>
          <p:cNvCxnSpPr>
            <a:cxnSpLocks/>
          </p:cNvCxnSpPr>
          <p:nvPr/>
        </p:nvCxnSpPr>
        <p:spPr>
          <a:xfrm>
            <a:off x="2444955" y="4896874"/>
            <a:ext cx="953729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47569A3-6852-4554-9153-455E66FCDF2D}"/>
              </a:ext>
            </a:extLst>
          </p:cNvPr>
          <p:cNvCxnSpPr>
            <a:cxnSpLocks/>
          </p:cNvCxnSpPr>
          <p:nvPr/>
        </p:nvCxnSpPr>
        <p:spPr>
          <a:xfrm>
            <a:off x="2502310" y="5785874"/>
            <a:ext cx="953729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A531117-9DF5-46C9-A473-375FD90403A4}"/>
              </a:ext>
            </a:extLst>
          </p:cNvPr>
          <p:cNvCxnSpPr>
            <a:cxnSpLocks/>
          </p:cNvCxnSpPr>
          <p:nvPr/>
        </p:nvCxnSpPr>
        <p:spPr>
          <a:xfrm>
            <a:off x="5875184" y="5785874"/>
            <a:ext cx="953729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3B099EA-66C9-4176-8B67-25208499C86D}"/>
              </a:ext>
            </a:extLst>
          </p:cNvPr>
          <p:cNvCxnSpPr>
            <a:cxnSpLocks/>
          </p:cNvCxnSpPr>
          <p:nvPr/>
        </p:nvCxnSpPr>
        <p:spPr>
          <a:xfrm>
            <a:off x="2502310" y="3093474"/>
            <a:ext cx="953729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B2004BC-D9FC-452C-983C-FA0E96A6A56F}"/>
              </a:ext>
            </a:extLst>
          </p:cNvPr>
          <p:cNvCxnSpPr>
            <a:cxnSpLocks/>
          </p:cNvCxnSpPr>
          <p:nvPr/>
        </p:nvCxnSpPr>
        <p:spPr>
          <a:xfrm>
            <a:off x="5875184" y="3093474"/>
            <a:ext cx="953729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5AC7E7D-61F4-4C49-A041-150A3524A1DB}"/>
              </a:ext>
            </a:extLst>
          </p:cNvPr>
          <p:cNvCxnSpPr>
            <a:cxnSpLocks/>
          </p:cNvCxnSpPr>
          <p:nvPr/>
        </p:nvCxnSpPr>
        <p:spPr>
          <a:xfrm>
            <a:off x="5875184" y="2204474"/>
            <a:ext cx="953729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759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GB" sz="9600" dirty="0"/>
              <a:t>Learn-its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419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BA25E1-A868-4D19-82C1-A751955C7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those tables facts!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406DBC-5630-4698-AAE6-A57962D77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184035" cy="4405581"/>
          </a:xfrm>
          <a:ln w="25400"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4000" dirty="0"/>
              <a:t>Write down the following multiples of 8:</a:t>
            </a:r>
          </a:p>
          <a:p>
            <a:pPr marL="0" indent="0">
              <a:buNone/>
            </a:pPr>
            <a:endParaRPr lang="en-GB" sz="4000" dirty="0"/>
          </a:p>
          <a:p>
            <a:pPr>
              <a:buFont typeface="+mj-lt"/>
              <a:buAutoNum type="alphaLcParenR"/>
            </a:pPr>
            <a:r>
              <a:rPr lang="en-GB" sz="4000" dirty="0"/>
              <a:t>6</a:t>
            </a:r>
            <a:r>
              <a:rPr lang="en-GB" sz="4000" baseline="30000" dirty="0"/>
              <a:t>th</a:t>
            </a:r>
            <a:endParaRPr lang="en-GB" sz="4000" dirty="0"/>
          </a:p>
          <a:p>
            <a:pPr>
              <a:buFont typeface="+mj-lt"/>
              <a:buAutoNum type="alphaLcParenR"/>
            </a:pPr>
            <a:r>
              <a:rPr lang="en-GB" sz="4000" dirty="0"/>
              <a:t>3</a:t>
            </a:r>
            <a:r>
              <a:rPr lang="en-GB" sz="4000" baseline="30000" dirty="0"/>
              <a:t>rd</a:t>
            </a:r>
            <a:endParaRPr lang="en-GB" sz="4000" dirty="0"/>
          </a:p>
          <a:p>
            <a:pPr>
              <a:buFont typeface="+mj-lt"/>
              <a:buAutoNum type="alphaLcParenR"/>
            </a:pPr>
            <a:r>
              <a:rPr lang="en-GB" sz="4000" dirty="0"/>
              <a:t>1</a:t>
            </a:r>
            <a:r>
              <a:rPr lang="en-GB" sz="4000" baseline="30000" dirty="0"/>
              <a:t>st</a:t>
            </a:r>
            <a:endParaRPr lang="en-GB" sz="4000" dirty="0"/>
          </a:p>
          <a:p>
            <a:pPr>
              <a:buFont typeface="+mj-lt"/>
              <a:buAutoNum type="alphaLcParenR"/>
            </a:pPr>
            <a:r>
              <a:rPr lang="en-GB" sz="4000" dirty="0"/>
              <a:t>9</a:t>
            </a:r>
            <a:r>
              <a:rPr lang="en-GB" sz="4000" baseline="30000" dirty="0"/>
              <a:t>th</a:t>
            </a:r>
            <a:r>
              <a:rPr lang="en-GB" sz="4000" dirty="0"/>
              <a:t> </a:t>
            </a:r>
          </a:p>
          <a:p>
            <a:pPr>
              <a:buFont typeface="+mj-lt"/>
              <a:buAutoNum type="alphaLcParenR"/>
            </a:pPr>
            <a:r>
              <a:rPr lang="en-GB" sz="4000" dirty="0"/>
              <a:t>7</a:t>
            </a:r>
            <a:r>
              <a:rPr lang="en-GB" sz="4000" baseline="30000" dirty="0"/>
              <a:t>th</a:t>
            </a:r>
            <a:r>
              <a:rPr lang="en-GB" sz="4000" dirty="0"/>
              <a:t> </a:t>
            </a:r>
          </a:p>
          <a:p>
            <a:pPr>
              <a:buFont typeface="+mj-lt"/>
              <a:buAutoNum type="alphaLcParenR"/>
            </a:pP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EEA48D-D082-4D36-BAC8-69429FBB34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4405581"/>
          </a:xfrm>
          <a:ln w="25400">
            <a:solidFill>
              <a:schemeClr val="accent1"/>
            </a:solidFill>
          </a:ln>
        </p:spPr>
        <p:txBody>
          <a:bodyPr lIns="576000" anchor="ctr" anchorCtr="0">
            <a:normAutofit fontScale="85000" lnSpcReduction="20000"/>
          </a:bodyPr>
          <a:lstStyle/>
          <a:p>
            <a:pPr lvl="0">
              <a:buClr>
                <a:srgbClr val="90C226"/>
              </a:buClr>
              <a:buFont typeface="+mj-lt"/>
              <a:buAutoNum type="alphaLcParenR"/>
            </a:pPr>
            <a:r>
              <a:rPr lang="en-GB" sz="4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64 ÷ 8 = </a:t>
            </a:r>
          </a:p>
          <a:p>
            <a:pPr lvl="0">
              <a:buClr>
                <a:srgbClr val="90C226"/>
              </a:buClr>
              <a:buFont typeface="+mj-lt"/>
              <a:buAutoNum type="alphaLcParenR"/>
            </a:pPr>
            <a:r>
              <a:rPr lang="en-GB" sz="4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48 ÷ 8</a:t>
            </a:r>
          </a:p>
          <a:p>
            <a:pPr lvl="0">
              <a:buClr>
                <a:srgbClr val="90C226"/>
              </a:buClr>
              <a:buFont typeface="+mj-lt"/>
              <a:buAutoNum type="alphaLcParenR"/>
            </a:pPr>
            <a:r>
              <a:rPr lang="en-GB" sz="4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72 ÷ 8</a:t>
            </a:r>
          </a:p>
          <a:p>
            <a:pPr lvl="0">
              <a:buClr>
                <a:srgbClr val="90C226"/>
              </a:buClr>
              <a:buFont typeface="+mj-lt"/>
              <a:buAutoNum type="alphaLcParenR"/>
            </a:pPr>
            <a:r>
              <a:rPr lang="en-GB" sz="4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728 ÷ 8</a:t>
            </a:r>
          </a:p>
          <a:p>
            <a:pPr lvl="0">
              <a:buClr>
                <a:srgbClr val="90C226"/>
              </a:buClr>
              <a:buFont typeface="+mj-lt"/>
              <a:buAutoNum type="alphaLcParenR"/>
            </a:pPr>
            <a:r>
              <a:rPr lang="en-GB" sz="4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3280 ÷ 8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28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BA25E1-A868-4D19-82C1-A751955C7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those tables facts!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406DBC-5630-4698-AAE6-A57962D77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184035" cy="4405581"/>
          </a:xfrm>
          <a:ln w="25400"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4000" dirty="0"/>
              <a:t>Write down the following multiples of 8: </a:t>
            </a:r>
          </a:p>
          <a:p>
            <a:pPr marL="0" indent="0">
              <a:buNone/>
            </a:pPr>
            <a:endParaRPr lang="en-GB" sz="4000" dirty="0"/>
          </a:p>
          <a:p>
            <a:pPr>
              <a:buFont typeface="+mj-lt"/>
              <a:buAutoNum type="alphaLcParenR"/>
            </a:pPr>
            <a:r>
              <a:rPr lang="en-GB" sz="4000" dirty="0"/>
              <a:t>6</a:t>
            </a:r>
            <a:r>
              <a:rPr lang="en-GB" sz="4000" baseline="30000" dirty="0"/>
              <a:t>th </a:t>
            </a:r>
            <a:r>
              <a:rPr lang="en-GB" sz="4000" dirty="0"/>
              <a:t>=</a:t>
            </a:r>
            <a:r>
              <a:rPr lang="en-GB" sz="4000" baseline="30000" dirty="0"/>
              <a:t> </a:t>
            </a:r>
            <a:r>
              <a:rPr lang="en-GB" sz="4000" dirty="0"/>
              <a:t>48</a:t>
            </a:r>
          </a:p>
          <a:p>
            <a:pPr>
              <a:buFont typeface="+mj-lt"/>
              <a:buAutoNum type="alphaLcParenR"/>
            </a:pPr>
            <a:r>
              <a:rPr lang="en-GB" sz="4000" dirty="0"/>
              <a:t>3</a:t>
            </a:r>
            <a:r>
              <a:rPr lang="en-GB" sz="4000" baseline="30000" dirty="0"/>
              <a:t>rd </a:t>
            </a:r>
            <a:r>
              <a:rPr lang="en-GB" sz="4000" dirty="0"/>
              <a:t>=</a:t>
            </a:r>
            <a:r>
              <a:rPr lang="en-GB" sz="4000" baseline="30000" dirty="0"/>
              <a:t> </a:t>
            </a:r>
            <a:r>
              <a:rPr lang="en-GB" sz="4000" dirty="0"/>
              <a:t>24</a:t>
            </a:r>
          </a:p>
          <a:p>
            <a:pPr>
              <a:buFont typeface="+mj-lt"/>
              <a:buAutoNum type="alphaLcParenR"/>
            </a:pPr>
            <a:r>
              <a:rPr lang="en-GB" sz="4000" dirty="0"/>
              <a:t>1</a:t>
            </a:r>
            <a:r>
              <a:rPr lang="en-GB" sz="4000" baseline="30000" dirty="0"/>
              <a:t>st </a:t>
            </a:r>
            <a:r>
              <a:rPr lang="en-GB" sz="4000" dirty="0"/>
              <a:t>=</a:t>
            </a:r>
            <a:r>
              <a:rPr lang="en-GB" sz="4000" baseline="30000" dirty="0"/>
              <a:t> </a:t>
            </a:r>
            <a:r>
              <a:rPr lang="en-GB" sz="4000" dirty="0"/>
              <a:t>8</a:t>
            </a:r>
          </a:p>
          <a:p>
            <a:pPr>
              <a:buFont typeface="+mj-lt"/>
              <a:buAutoNum type="alphaLcParenR"/>
            </a:pPr>
            <a:r>
              <a:rPr lang="en-GB" sz="4000" dirty="0"/>
              <a:t>9</a:t>
            </a:r>
            <a:r>
              <a:rPr lang="en-GB" sz="4000" baseline="30000" dirty="0"/>
              <a:t>th</a:t>
            </a:r>
            <a:r>
              <a:rPr lang="en-GB" sz="4000" dirty="0"/>
              <a:t> =</a:t>
            </a:r>
            <a:r>
              <a:rPr lang="en-GB" sz="4000" baseline="30000" dirty="0"/>
              <a:t> </a:t>
            </a:r>
            <a:r>
              <a:rPr lang="en-GB" sz="4000" dirty="0"/>
              <a:t>72</a:t>
            </a:r>
          </a:p>
          <a:p>
            <a:pPr>
              <a:buFont typeface="+mj-lt"/>
              <a:buAutoNum type="alphaLcParenR"/>
            </a:pPr>
            <a:r>
              <a:rPr lang="en-GB" sz="4000" dirty="0"/>
              <a:t>7</a:t>
            </a:r>
            <a:r>
              <a:rPr lang="en-GB" sz="4000" baseline="30000" dirty="0"/>
              <a:t>th</a:t>
            </a:r>
            <a:r>
              <a:rPr lang="en-GB" sz="4000" dirty="0"/>
              <a:t> =</a:t>
            </a:r>
            <a:r>
              <a:rPr lang="en-GB" sz="4000" baseline="30000" dirty="0"/>
              <a:t> </a:t>
            </a:r>
            <a:r>
              <a:rPr lang="en-GB" sz="4000" dirty="0"/>
              <a:t>56</a:t>
            </a:r>
          </a:p>
          <a:p>
            <a:pPr>
              <a:buFont typeface="+mj-lt"/>
              <a:buAutoNum type="alphaLcParenR"/>
            </a:pP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EEA48D-D082-4D36-BAC8-69429FBB34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4405581"/>
          </a:xfrm>
          <a:ln w="25400">
            <a:solidFill>
              <a:schemeClr val="accent1"/>
            </a:solidFill>
          </a:ln>
        </p:spPr>
        <p:txBody>
          <a:bodyPr lIns="576000" anchor="ctr" anchorCtr="0">
            <a:normAutofit fontScale="85000" lnSpcReduction="20000"/>
          </a:bodyPr>
          <a:lstStyle/>
          <a:p>
            <a:pPr lvl="0">
              <a:buClr>
                <a:srgbClr val="90C226"/>
              </a:buClr>
              <a:buFont typeface="+mj-lt"/>
              <a:buAutoNum type="alphaLcParenR"/>
            </a:pPr>
            <a:r>
              <a:rPr lang="en-GB" sz="4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64 ÷ 8 = 8</a:t>
            </a:r>
          </a:p>
          <a:p>
            <a:pPr lvl="0">
              <a:buClr>
                <a:srgbClr val="90C226"/>
              </a:buClr>
              <a:buFont typeface="+mj-lt"/>
              <a:buAutoNum type="alphaLcParenR"/>
            </a:pPr>
            <a:r>
              <a:rPr lang="en-GB" sz="4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48 ÷ 8 =6</a:t>
            </a:r>
          </a:p>
          <a:p>
            <a:pPr lvl="0">
              <a:buClr>
                <a:srgbClr val="90C226"/>
              </a:buClr>
              <a:buFont typeface="+mj-lt"/>
              <a:buAutoNum type="alphaLcParenR"/>
            </a:pPr>
            <a:r>
              <a:rPr lang="en-GB" sz="4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72 ÷ 8 = 9</a:t>
            </a:r>
          </a:p>
          <a:p>
            <a:pPr lvl="0">
              <a:buClr>
                <a:srgbClr val="90C226"/>
              </a:buClr>
              <a:buFont typeface="+mj-lt"/>
              <a:buAutoNum type="alphaLcParenR"/>
            </a:pPr>
            <a:r>
              <a:rPr lang="en-GB" sz="4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728 ÷ 8= 91</a:t>
            </a:r>
          </a:p>
          <a:p>
            <a:pPr lvl="0">
              <a:buClr>
                <a:srgbClr val="90C226"/>
              </a:buClr>
              <a:buFont typeface="+mj-lt"/>
              <a:buAutoNum type="alphaLcParenR"/>
            </a:pPr>
            <a:r>
              <a:rPr lang="en-GB" sz="4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3280 ÷ 8 = 410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8789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2700" y="1783959"/>
            <a:ext cx="5486400" cy="288911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sz="9600" dirty="0"/>
              <a:t>It’s nothing new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6681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4218C-D785-428E-A6D6-7B0C0254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solidFill>
                  <a:srgbClr val="7030A0"/>
                </a:solidFill>
              </a:rPr>
              <a:t>Multiplying by 10, 100 and 1000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54B7C68-4409-47F1-A50B-6CAA59679ED2}"/>
              </a:ext>
            </a:extLst>
          </p:cNvPr>
          <p:cNvSpPr txBox="1">
            <a:spLocks/>
          </p:cNvSpPr>
          <p:nvPr/>
        </p:nvSpPr>
        <p:spPr>
          <a:xfrm>
            <a:off x="469900" y="1690688"/>
            <a:ext cx="3035300" cy="2039143"/>
          </a:xfrm>
          <a:prstGeom prst="rect">
            <a:avLst/>
          </a:prstGeom>
          <a:ln w="34925" cmpd="dbl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700" dirty="0"/>
              <a:t>These skates cost £79.94.</a:t>
            </a:r>
            <a:endParaRPr lang="en-GB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B40556C-70FF-429F-BE47-18C0C4B771E7}"/>
              </a:ext>
            </a:extLst>
          </p:cNvPr>
          <p:cNvSpPr txBox="1">
            <a:spLocks/>
          </p:cNvSpPr>
          <p:nvPr/>
        </p:nvSpPr>
        <p:spPr>
          <a:xfrm>
            <a:off x="3898898" y="1690688"/>
            <a:ext cx="4508502" cy="4502392"/>
          </a:xfrm>
          <a:prstGeom prst="rect">
            <a:avLst/>
          </a:prstGeom>
          <a:ln w="34925" cmpd="dbl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 anchor="ctr" anchorCtr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700" dirty="0"/>
              <a:t>What is the cost for:</a:t>
            </a:r>
          </a:p>
          <a:p>
            <a:r>
              <a:rPr lang="en-GB" sz="4700" dirty="0"/>
              <a:t>10 pairs</a:t>
            </a:r>
          </a:p>
          <a:p>
            <a:r>
              <a:rPr lang="en-GB" sz="4700" dirty="0"/>
              <a:t>100 pairs</a:t>
            </a:r>
          </a:p>
          <a:p>
            <a:r>
              <a:rPr lang="en-GB" sz="4700" dirty="0"/>
              <a:t>1000 pairs</a:t>
            </a:r>
          </a:p>
          <a:p>
            <a:r>
              <a:rPr lang="en-GB" sz="4700" dirty="0"/>
              <a:t>2 pairs</a:t>
            </a:r>
          </a:p>
          <a:p>
            <a:r>
              <a:rPr lang="en-GB" sz="4700" dirty="0"/>
              <a:t>20 pairs</a:t>
            </a:r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010C9EA-5A79-4850-A0D5-795FAF9B1B76}"/>
              </a:ext>
            </a:extLst>
          </p:cNvPr>
          <p:cNvSpPr txBox="1">
            <a:spLocks/>
          </p:cNvSpPr>
          <p:nvPr/>
        </p:nvSpPr>
        <p:spPr>
          <a:xfrm>
            <a:off x="8623298" y="1690688"/>
            <a:ext cx="3098802" cy="4502392"/>
          </a:xfrm>
          <a:prstGeom prst="rect">
            <a:avLst/>
          </a:prstGeom>
          <a:ln w="34925" cmpd="dbl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600" dirty="0"/>
              <a:t>For orders over 1000 pairs, the company gives a reduction of 50p per pair. What is the cost of 2000 pairs of skates?</a:t>
            </a:r>
            <a:endParaRPr lang="en-GB" sz="1800" dirty="0"/>
          </a:p>
        </p:txBody>
      </p:sp>
      <p:pic>
        <p:nvPicPr>
          <p:cNvPr id="1026" name="Picture 2" descr="Roces Paradise Ice Figure Skates - White">
            <a:extLst>
              <a:ext uri="{FF2B5EF4-FFF2-40B4-BE49-F238E27FC236}">
                <a16:creationId xmlns:a16="http://schemas.microsoft.com/office/drawing/2014/main" id="{5A6E8523-3DF6-43B8-A953-87D5DD707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10" y="3941884"/>
            <a:ext cx="2764080" cy="276408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333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4218C-D785-428E-A6D6-7B0C0254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solidFill>
                  <a:srgbClr val="7030A0"/>
                </a:solidFill>
              </a:rPr>
              <a:t>Multiplying by 10, 100 and 1000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54B7C68-4409-47F1-A50B-6CAA59679ED2}"/>
              </a:ext>
            </a:extLst>
          </p:cNvPr>
          <p:cNvSpPr txBox="1">
            <a:spLocks/>
          </p:cNvSpPr>
          <p:nvPr/>
        </p:nvSpPr>
        <p:spPr>
          <a:xfrm>
            <a:off x="469900" y="1690688"/>
            <a:ext cx="3035300" cy="2039143"/>
          </a:xfrm>
          <a:prstGeom prst="rect">
            <a:avLst/>
          </a:prstGeom>
          <a:ln w="34925" cmpd="dbl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700" dirty="0"/>
              <a:t>These skates cost £79.94.</a:t>
            </a:r>
            <a:endParaRPr lang="en-GB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B40556C-70FF-429F-BE47-18C0C4B771E7}"/>
              </a:ext>
            </a:extLst>
          </p:cNvPr>
          <p:cNvSpPr txBox="1">
            <a:spLocks/>
          </p:cNvSpPr>
          <p:nvPr/>
        </p:nvSpPr>
        <p:spPr>
          <a:xfrm>
            <a:off x="3898898" y="1690688"/>
            <a:ext cx="4508502" cy="4502392"/>
          </a:xfrm>
          <a:prstGeom prst="rect">
            <a:avLst/>
          </a:prstGeom>
          <a:ln w="34925" cmpd="dbl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 anchor="ctr" anchorCtr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700" dirty="0"/>
              <a:t>What is the cost for:</a:t>
            </a:r>
          </a:p>
          <a:p>
            <a:r>
              <a:rPr lang="en-GB" sz="4700" dirty="0"/>
              <a:t>10 pairs </a:t>
            </a:r>
            <a:r>
              <a:rPr lang="en-GB" sz="4700" dirty="0">
                <a:solidFill>
                  <a:srgbClr val="FF0000"/>
                </a:solidFill>
              </a:rPr>
              <a:t>£799.40</a:t>
            </a:r>
            <a:endParaRPr lang="en-GB" sz="4700" dirty="0"/>
          </a:p>
          <a:p>
            <a:r>
              <a:rPr lang="en-GB" sz="4700" dirty="0"/>
              <a:t>100 pairs </a:t>
            </a:r>
            <a:r>
              <a:rPr lang="en-GB" sz="4700" dirty="0">
                <a:solidFill>
                  <a:srgbClr val="FF0000"/>
                </a:solidFill>
              </a:rPr>
              <a:t>£7,994.0</a:t>
            </a:r>
            <a:endParaRPr lang="en-GB" sz="4700" dirty="0"/>
          </a:p>
          <a:p>
            <a:r>
              <a:rPr lang="en-GB" sz="4700" dirty="0"/>
              <a:t>1000 pairs </a:t>
            </a:r>
            <a:r>
              <a:rPr lang="en-GB" sz="4700" dirty="0">
                <a:solidFill>
                  <a:srgbClr val="FF0000"/>
                </a:solidFill>
              </a:rPr>
              <a:t>£79,940.00</a:t>
            </a:r>
            <a:endParaRPr lang="en-GB" sz="4700" dirty="0"/>
          </a:p>
          <a:p>
            <a:r>
              <a:rPr lang="en-GB" sz="4700" dirty="0"/>
              <a:t>2 pairs </a:t>
            </a:r>
            <a:r>
              <a:rPr lang="en-GB" sz="4700" dirty="0">
                <a:solidFill>
                  <a:srgbClr val="FF0000"/>
                </a:solidFill>
              </a:rPr>
              <a:t>£159.88</a:t>
            </a:r>
          </a:p>
          <a:p>
            <a:r>
              <a:rPr lang="en-GB" sz="4700" dirty="0"/>
              <a:t>20 pairs </a:t>
            </a:r>
            <a:r>
              <a:rPr lang="en-GB" sz="3900" dirty="0">
                <a:solidFill>
                  <a:srgbClr val="FF0000"/>
                </a:solidFill>
              </a:rPr>
              <a:t>£1598.80</a:t>
            </a:r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010C9EA-5A79-4850-A0D5-795FAF9B1B76}"/>
              </a:ext>
            </a:extLst>
          </p:cNvPr>
          <p:cNvSpPr txBox="1">
            <a:spLocks/>
          </p:cNvSpPr>
          <p:nvPr/>
        </p:nvSpPr>
        <p:spPr>
          <a:xfrm>
            <a:off x="8623298" y="1690688"/>
            <a:ext cx="3098802" cy="4502392"/>
          </a:xfrm>
          <a:prstGeom prst="rect">
            <a:avLst/>
          </a:prstGeom>
          <a:ln w="34925" cmpd="dbl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600" dirty="0"/>
              <a:t>For orders over 1000 pairs, the company gives a reduction of 50p per pair. What is the cost of 2000 pairs of skates?</a:t>
            </a:r>
            <a:endParaRPr lang="en-GB" sz="1800" dirty="0"/>
          </a:p>
        </p:txBody>
      </p:sp>
      <p:pic>
        <p:nvPicPr>
          <p:cNvPr id="2050" name="Picture 2" descr="Roces Paradise Ice Figure Skates - White">
            <a:extLst>
              <a:ext uri="{FF2B5EF4-FFF2-40B4-BE49-F238E27FC236}">
                <a16:creationId xmlns:a16="http://schemas.microsoft.com/office/drawing/2014/main" id="{E7229B81-E000-43F6-9A45-2EEBD8755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3957441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90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24154" y="1783959"/>
            <a:ext cx="5824946" cy="2889114"/>
          </a:xfrm>
        </p:spPr>
        <p:txBody>
          <a:bodyPr anchor="b">
            <a:normAutofit/>
          </a:bodyPr>
          <a:lstStyle/>
          <a:p>
            <a:pPr algn="l"/>
            <a:r>
              <a:rPr lang="en-GB" sz="9600" dirty="0"/>
              <a:t>Calculation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724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A7B16F-9AB2-490B-800A-EBCA020AE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835150"/>
            <a:ext cx="3642360" cy="4351338"/>
          </a:xfrm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u="sng" dirty="0"/>
              <a:t>Straightforward</a:t>
            </a:r>
          </a:p>
          <a:p>
            <a:pPr marL="742950" indent="-742950">
              <a:buFont typeface="+mj-lt"/>
              <a:buAutoNum type="alphaLcParenR"/>
            </a:pPr>
            <a:r>
              <a:rPr lang="en-GB" sz="4400" dirty="0"/>
              <a:t>354 - 215=</a:t>
            </a:r>
          </a:p>
          <a:p>
            <a:pPr marL="742950" indent="-742950">
              <a:buFont typeface="+mj-lt"/>
              <a:buAutoNum type="alphaLcParenR"/>
            </a:pPr>
            <a:r>
              <a:rPr lang="en-GB" sz="4400" dirty="0"/>
              <a:t>894 - 386=</a:t>
            </a:r>
          </a:p>
          <a:p>
            <a:pPr marL="742950" indent="-742950">
              <a:buFont typeface="+mj-lt"/>
              <a:buAutoNum type="alphaLcParenR"/>
            </a:pPr>
            <a:r>
              <a:rPr lang="en-GB" sz="3600" dirty="0"/>
              <a:t>£8.35 - £2.57=</a:t>
            </a:r>
          </a:p>
          <a:p>
            <a:pPr marL="742950" indent="-742950">
              <a:buFont typeface="+mj-lt"/>
              <a:buAutoNum type="alphaLcParenR"/>
            </a:pPr>
            <a:r>
              <a:rPr lang="en-GB" sz="4400" dirty="0"/>
              <a:t>4.65 – 1.83</a:t>
            </a:r>
          </a:p>
          <a:p>
            <a:pPr marL="742950" indent="-742950">
              <a:buFont typeface="+mj-lt"/>
              <a:buAutoNum type="alphaLcParenR"/>
            </a:pPr>
            <a:r>
              <a:rPr lang="en-GB" sz="4400" dirty="0"/>
              <a:t>7.19 – 5.27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76449A-58CC-4C68-A601-661304D93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91803" y="1835150"/>
            <a:ext cx="3454400" cy="4351338"/>
          </a:xfrm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u="sng" dirty="0"/>
              <a:t>Tricky</a:t>
            </a:r>
          </a:p>
          <a:p>
            <a:pPr marL="742950" indent="-742950">
              <a:buFont typeface="+mj-lt"/>
              <a:buAutoNum type="alphaLcParenR"/>
            </a:pPr>
            <a:r>
              <a:rPr lang="en-GB" sz="4000" dirty="0"/>
              <a:t>583 - 277=</a:t>
            </a:r>
          </a:p>
          <a:p>
            <a:pPr marL="742950" indent="-742950">
              <a:buFont typeface="+mj-lt"/>
              <a:buAutoNum type="alphaLcParenR"/>
            </a:pPr>
            <a:r>
              <a:rPr lang="en-GB" sz="3500" dirty="0"/>
              <a:t>£3.72 – £2.76=</a:t>
            </a:r>
          </a:p>
          <a:p>
            <a:pPr marL="742950" indent="-742950">
              <a:buFont typeface="+mj-lt"/>
              <a:buAutoNum type="alphaLcParenR"/>
            </a:pPr>
            <a:r>
              <a:rPr lang="en-GB" sz="4000" dirty="0"/>
              <a:t>17.58 - 2.65=</a:t>
            </a:r>
          </a:p>
          <a:p>
            <a:pPr marL="742950" indent="-742950">
              <a:buFont typeface="+mj-lt"/>
              <a:buAutoNum type="alphaLcParenR"/>
            </a:pPr>
            <a:r>
              <a:rPr lang="en-GB" sz="3000" dirty="0"/>
              <a:t>45,821 – 23,733</a:t>
            </a:r>
          </a:p>
          <a:p>
            <a:pPr marL="742950" indent="-742950">
              <a:buFont typeface="+mj-lt"/>
              <a:buAutoNum type="alphaLcParenR"/>
            </a:pPr>
            <a:r>
              <a:rPr lang="en-GB" sz="3600" dirty="0"/>
              <a:t>23.15 – 12.8</a:t>
            </a:r>
          </a:p>
          <a:p>
            <a:pPr marL="742950" indent="-742950">
              <a:buFont typeface="+mj-lt"/>
              <a:buAutoNum type="alphaLcParenR"/>
            </a:pPr>
            <a:r>
              <a:rPr lang="en-GB" sz="3600" dirty="0"/>
              <a:t>7.03 – 2.55</a:t>
            </a:r>
          </a:p>
          <a:p>
            <a:pPr marL="0" indent="0">
              <a:buNone/>
            </a:pPr>
            <a:endParaRPr lang="en-GB" u="sng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A7E58D7-349C-4367-AEA6-EF0540778296}"/>
              </a:ext>
            </a:extLst>
          </p:cNvPr>
          <p:cNvSpPr txBox="1">
            <a:spLocks/>
          </p:cNvSpPr>
          <p:nvPr/>
        </p:nvSpPr>
        <p:spPr>
          <a:xfrm>
            <a:off x="7967046" y="1835150"/>
            <a:ext cx="3870960" cy="4351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u="sng" dirty="0"/>
              <a:t>Challenge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GB" sz="3800" dirty="0">
                <a:solidFill>
                  <a:prstClr val="black"/>
                </a:solidFill>
              </a:rPr>
              <a:t>45,231 – 12,673=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GB" sz="4000" dirty="0">
                <a:solidFill>
                  <a:prstClr val="black"/>
                </a:solidFill>
              </a:rPr>
              <a:t>8.3 – 1.27=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GB" sz="4000" dirty="0">
                <a:solidFill>
                  <a:prstClr val="black"/>
                </a:solidFill>
              </a:rPr>
              <a:t>£1258 - £90.60=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GB" sz="3600" dirty="0">
                <a:solidFill>
                  <a:prstClr val="black"/>
                </a:solidFill>
              </a:rPr>
              <a:t>1519 + ___ = 3480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GB" sz="3800" dirty="0">
                <a:solidFill>
                  <a:prstClr val="black"/>
                </a:solidFill>
              </a:rPr>
              <a:t>What is the change from £12.67 if I spend £3.78?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4186908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A7B16F-9AB2-490B-800A-EBCA020AE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835150"/>
            <a:ext cx="3567896" cy="4351338"/>
          </a:xfrm>
          <a:ln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u="sng" dirty="0"/>
              <a:t>Straightforward</a:t>
            </a:r>
          </a:p>
          <a:p>
            <a:pPr marL="0" indent="0">
              <a:buNone/>
            </a:pPr>
            <a:r>
              <a:rPr lang="en-GB" sz="4400" dirty="0"/>
              <a:t>354 - 215=139</a:t>
            </a:r>
          </a:p>
          <a:p>
            <a:pPr marL="0" indent="0">
              <a:buNone/>
            </a:pPr>
            <a:r>
              <a:rPr lang="en-GB" sz="4400" dirty="0"/>
              <a:t>894 - 386=508</a:t>
            </a:r>
          </a:p>
          <a:p>
            <a:pPr marL="0" indent="0">
              <a:buNone/>
            </a:pPr>
            <a:r>
              <a:rPr lang="en-GB" sz="3800" dirty="0"/>
              <a:t>£8.35 - £2.57=£5.78</a:t>
            </a:r>
          </a:p>
          <a:p>
            <a:pPr marL="0" indent="0">
              <a:buNone/>
            </a:pPr>
            <a:r>
              <a:rPr lang="en-GB" sz="4400" dirty="0"/>
              <a:t>4.65 – 1.83=2.82</a:t>
            </a:r>
          </a:p>
          <a:p>
            <a:pPr marL="0" indent="0">
              <a:buNone/>
            </a:pPr>
            <a:r>
              <a:rPr lang="en-GB" sz="4400" dirty="0"/>
              <a:t>7.19 – 5.27=1.92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76449A-58CC-4C68-A601-661304D93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03842" y="1835150"/>
            <a:ext cx="3870959" cy="4351338"/>
          </a:xfrm>
          <a:ln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u="sng" dirty="0"/>
              <a:t>Tricky</a:t>
            </a:r>
          </a:p>
          <a:p>
            <a:pPr marL="0" indent="0">
              <a:buNone/>
            </a:pPr>
            <a:r>
              <a:rPr lang="en-GB" sz="4000" dirty="0"/>
              <a:t>583 - 277=306</a:t>
            </a:r>
          </a:p>
          <a:p>
            <a:pPr marL="0" indent="0">
              <a:buNone/>
            </a:pPr>
            <a:r>
              <a:rPr lang="en-GB" sz="3300" dirty="0"/>
              <a:t>£3.72 – £2.76=£0.96</a:t>
            </a:r>
          </a:p>
          <a:p>
            <a:pPr marL="0" indent="0">
              <a:buNone/>
            </a:pPr>
            <a:r>
              <a:rPr lang="en-GB" sz="3800" dirty="0"/>
              <a:t>17.58 </a:t>
            </a:r>
            <a:r>
              <a:rPr lang="en-GB" sz="3800"/>
              <a:t>- 2.65=14.93</a:t>
            </a:r>
            <a:endParaRPr lang="en-GB" sz="3800" dirty="0"/>
          </a:p>
          <a:p>
            <a:pPr marL="0" indent="0">
              <a:buNone/>
            </a:pPr>
            <a:r>
              <a:rPr lang="en-GB" sz="3300" dirty="0"/>
              <a:t>45,821 – 23,733=22,088</a:t>
            </a:r>
          </a:p>
          <a:p>
            <a:pPr marL="0" indent="0">
              <a:buNone/>
            </a:pPr>
            <a:r>
              <a:rPr lang="en-GB" sz="3600" dirty="0"/>
              <a:t>23.15 – 12.8=10.35</a:t>
            </a:r>
          </a:p>
          <a:p>
            <a:pPr marL="0" indent="0">
              <a:buNone/>
            </a:pPr>
            <a:r>
              <a:rPr lang="en-GB" sz="3600" dirty="0"/>
              <a:t>7.03 – 2.55=4.48</a:t>
            </a:r>
          </a:p>
          <a:p>
            <a:pPr marL="0" indent="0">
              <a:buNone/>
            </a:pPr>
            <a:endParaRPr lang="en-GB" u="sng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A7E58D7-349C-4367-AEA6-EF0540778296}"/>
              </a:ext>
            </a:extLst>
          </p:cNvPr>
          <p:cNvSpPr txBox="1">
            <a:spLocks/>
          </p:cNvSpPr>
          <p:nvPr/>
        </p:nvSpPr>
        <p:spPr>
          <a:xfrm>
            <a:off x="7967046" y="1835150"/>
            <a:ext cx="4082200" cy="4351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u="sng" dirty="0"/>
              <a:t>Challenge</a:t>
            </a:r>
          </a:p>
          <a:p>
            <a:pPr marL="0" lvl="0" indent="0">
              <a:buNone/>
            </a:pPr>
            <a:r>
              <a:rPr lang="en-GB" sz="3000" dirty="0">
                <a:solidFill>
                  <a:prstClr val="black"/>
                </a:solidFill>
              </a:rPr>
              <a:t>45,231 – 12,673=32,558</a:t>
            </a:r>
          </a:p>
          <a:p>
            <a:pPr marL="0" lvl="0" indent="0">
              <a:buNone/>
            </a:pPr>
            <a:r>
              <a:rPr lang="en-GB" sz="4000" dirty="0">
                <a:solidFill>
                  <a:prstClr val="black"/>
                </a:solidFill>
              </a:rPr>
              <a:t>8.3 – 1.27=7.03</a:t>
            </a:r>
          </a:p>
          <a:p>
            <a:pPr marL="0" lvl="0" indent="0">
              <a:buNone/>
            </a:pPr>
            <a:r>
              <a:rPr lang="en-GB" sz="2600" dirty="0">
                <a:solidFill>
                  <a:prstClr val="black"/>
                </a:solidFill>
              </a:rPr>
              <a:t>£</a:t>
            </a:r>
            <a:r>
              <a:rPr lang="en-GB" dirty="0">
                <a:solidFill>
                  <a:prstClr val="black"/>
                </a:solidFill>
              </a:rPr>
              <a:t>1258 - £90.60=£1,167.40</a:t>
            </a:r>
            <a:endParaRPr lang="en-GB" sz="26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GB" sz="3600" dirty="0">
                <a:solidFill>
                  <a:prstClr val="black"/>
                </a:solidFill>
              </a:rPr>
              <a:t>1519 + </a:t>
            </a:r>
            <a:r>
              <a:rPr lang="en-GB" sz="3600" dirty="0">
                <a:solidFill>
                  <a:srgbClr val="FF0000"/>
                </a:solidFill>
              </a:rPr>
              <a:t>1961</a:t>
            </a:r>
            <a:r>
              <a:rPr lang="en-GB" sz="3600" dirty="0">
                <a:solidFill>
                  <a:prstClr val="black"/>
                </a:solidFill>
              </a:rPr>
              <a:t> = 3480</a:t>
            </a:r>
          </a:p>
          <a:p>
            <a:pPr marL="0" lvl="0" indent="0">
              <a:buNone/>
            </a:pPr>
            <a:r>
              <a:rPr lang="en-GB" sz="3600" dirty="0">
                <a:solidFill>
                  <a:prstClr val="black"/>
                </a:solidFill>
              </a:rPr>
              <a:t>What is the change from £12.67 if I spend £3.78?</a:t>
            </a:r>
            <a:r>
              <a:rPr lang="en-GB" sz="3600" dirty="0">
                <a:solidFill>
                  <a:srgbClr val="FF0000"/>
                </a:solidFill>
              </a:rPr>
              <a:t>£8.89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1549918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430</Words>
  <Application>Microsoft Office PowerPoint</Application>
  <PresentationFormat>Widescreen</PresentationFormat>
  <Paragraphs>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Segoe Print</vt:lpstr>
      <vt:lpstr>Office Theme</vt:lpstr>
      <vt:lpstr>Maths Summer Week 1  Friday</vt:lpstr>
      <vt:lpstr>Counting</vt:lpstr>
      <vt:lpstr>PowerPoint Presentation</vt:lpstr>
      <vt:lpstr>How much has each number increased by?</vt:lpstr>
      <vt:lpstr>Learn-its</vt:lpstr>
      <vt:lpstr>Use those tables facts!</vt:lpstr>
      <vt:lpstr>Use those tables facts!</vt:lpstr>
      <vt:lpstr>It’s nothing new</vt:lpstr>
      <vt:lpstr>Multiplying by 10, 100 and 1000</vt:lpstr>
      <vt:lpstr>Multiplying by 10, 100 and 1000</vt:lpstr>
      <vt:lpstr>Calculation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Maths Autumn  Week 3</dc:title>
  <dc:creator>Nancy Fletcher</dc:creator>
  <cp:lastModifiedBy>Nancy Fletcher</cp:lastModifiedBy>
  <cp:revision>35</cp:revision>
  <dcterms:created xsi:type="dcterms:W3CDTF">2019-09-22T11:20:22Z</dcterms:created>
  <dcterms:modified xsi:type="dcterms:W3CDTF">2020-06-11T18:02:21Z</dcterms:modified>
</cp:coreProperties>
</file>