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13" r:id="rId2"/>
    <p:sldId id="915" r:id="rId3"/>
    <p:sldId id="924" r:id="rId4"/>
    <p:sldId id="928" r:id="rId5"/>
    <p:sldId id="910" r:id="rId6"/>
    <p:sldId id="913" r:id="rId7"/>
    <p:sldId id="897" r:id="rId8"/>
    <p:sldId id="920" r:id="rId9"/>
    <p:sldId id="900" r:id="rId10"/>
    <p:sldId id="906" r:id="rId11"/>
    <p:sldId id="933" r:id="rId12"/>
    <p:sldId id="934" r:id="rId13"/>
    <p:sldId id="935" r:id="rId14"/>
    <p:sldId id="929" r:id="rId15"/>
    <p:sldId id="930" r:id="rId16"/>
    <p:sldId id="931" r:id="rId17"/>
    <p:sldId id="932" r:id="rId18"/>
    <p:sldId id="258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8CE5-9E4C-487D-8CFA-D0D612A29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4A2A0-49FF-4500-84A2-02584A4B8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AA7CB-13C7-45B1-A941-6E339B0B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D2400-5D0E-4A73-9C81-B4F63109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6E87A-1340-40DD-8103-45425176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52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B31D-C06F-412E-B36A-B59D2E52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3AADB-3E30-4B9A-93D2-4D09F3FA1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7CBC3-59E6-4CFE-89EC-4DB235B8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CAE-4F7C-4398-A99F-FF9F1055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A148F-ECAC-4BB2-A290-65304EBD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62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A32D-EA39-41B6-A80A-838B6D917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0008B-F179-4541-9428-739AA8392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A94B-35AB-417C-B5F5-4F64C0D9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7D4C3-7ABA-44CF-94CE-DEDF66C25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A7FDA-8758-4F48-90B0-67B19AE5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8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2B38-D006-42FC-8552-9C849A00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27B15-B5F0-420E-8F6F-73AAF9F22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F1A41-6C08-4768-B73E-883439BB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1590D-3F08-4253-854C-5D6E4B5B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7346B-D1F9-4074-9B63-DCDD37662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B5886-A883-41AF-9D4B-0714A6982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5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A3DB7-D691-499E-95D7-D8B653954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AE059-9C72-4704-AC78-970E9EEBA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76554-9F02-4250-AB8A-0D6757E5B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0751D-1BC6-4C63-8B77-69940E934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8EF456-445B-485A-9D2D-9DF4F0EE6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010559-491C-46BD-8EF3-B68E91E4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DA96A8-27C0-4879-99F0-50619C6C9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76D6-BFC4-4DC9-B5B4-42BBFF86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40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B8245-1B05-42B0-8681-3495243C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E2CEE-DF5C-406D-9114-190E4F5F3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53299-1BB0-42E4-A30F-939B6EFAB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D4BB6-3218-4B0E-9B50-B07D0D306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00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93D22-01DF-40F5-98D3-E4F783C4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FC877-0911-499C-801F-F0E4551B6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5DBE-5A08-430F-80F2-FE95CF6E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62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A6AFD-B1A8-4CF2-BF16-C96BFD1C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32CE7-A77C-47E0-8B51-F34C29EF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A539A-2E5B-4122-9F3F-D16FA4AA9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29E6D-CD75-4023-805D-CC5B40EB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9C192-981B-4DF3-8CA0-C3994108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BAE01-3523-47FC-947C-06D4768E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36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451F-562D-4CEA-A338-7DE751016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4B16E-9225-42DB-A046-2596D1698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7AE10-75C1-4846-A59F-824075E74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21F2-0317-4CA1-9FB5-874A782D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562DF-06B6-4DED-8440-1BCDF0CF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0B6C3-DEE4-4561-B230-C52FDADD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2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107C-18C8-47A8-B157-8117293A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2BDC4-8012-4703-AE0D-F44D7321A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D2C92-39DE-4370-AB9C-FD7E768E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07407-D5DB-4727-9AF7-97D9F3E1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C01BE-488F-4F7B-A66F-1567C9D0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56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427B2-0177-462C-96E7-272EFA2CC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97E1A-EAB4-4D1A-8F55-0092AF006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C2A05-98AB-4274-9EFF-5EF9A161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473D9-FF12-4BD9-B630-728475B1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8DF83-9FFA-424A-B66C-A492D941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37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8EA68-B6F4-490B-B5B1-9528A6D4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173E5-70AF-4BE2-B395-16122348D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73764-1FE3-4460-BDBD-B2C82DEAA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C87A-F5E6-44A3-8A11-3B225FE0ABE0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42E18-7747-4B9B-8E21-980F80DB7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C27E7-FD07-4845-B75C-FDD85652B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427BD-18FA-4D46-8E32-57C5C6A54D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90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11.png"/><Relationship Id="rId21" Type="http://schemas.openxmlformats.org/officeDocument/2006/relationships/image" Target="../media/image25.pn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10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12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3" Type="http://schemas.openxmlformats.org/officeDocument/2006/relationships/image" Target="../media/image12.jpe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7.png"/><Relationship Id="rId2" Type="http://schemas.openxmlformats.org/officeDocument/2006/relationships/image" Target="../media/image26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3" y="3320859"/>
            <a:ext cx="4524973" cy="2076333"/>
          </a:xfrm>
        </p:spPr>
        <p:txBody>
          <a:bodyPr anchor="t">
            <a:normAutofit/>
          </a:bodyPr>
          <a:lstStyle/>
          <a:p>
            <a:pPr algn="l"/>
            <a:r>
              <a:rPr lang="en-GB" sz="4800"/>
              <a:t>Maths </a:t>
            </a:r>
            <a:br>
              <a:rPr lang="en-GB" sz="4800"/>
            </a:br>
            <a:r>
              <a:rPr lang="en-GB" sz="4800"/>
              <a:t>Tuesday Week 6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How to Think About Division: Part 2">
            <a:extLst>
              <a:ext uri="{FF2B5EF4-FFF2-40B4-BE49-F238E27FC236}">
                <a16:creationId xmlns:a16="http://schemas.microsoft.com/office/drawing/2014/main" id="{B0A5CC0E-679F-4982-BEAF-1AB12E818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" r="1045" b="1"/>
          <a:stretch/>
        </p:blipFill>
        <p:spPr bwMode="auto">
          <a:xfrm>
            <a:off x="6021086" y="544777"/>
            <a:ext cx="6170914" cy="6313225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419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5400"/>
              <a:t>Counting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ow to Think About Division: Part 2">
            <a:extLst>
              <a:ext uri="{FF2B5EF4-FFF2-40B4-BE49-F238E27FC236}">
                <a16:creationId xmlns:a16="http://schemas.microsoft.com/office/drawing/2014/main" id="{4229FE82-F058-4F14-910C-E6315B889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" r="1" b="1069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934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9BFCE-7C62-4F16-B5C7-93B8ABEF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Negative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90410-DE03-44AC-A961-D2BF1A81A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53033" cy="4351338"/>
          </a:xfrm>
          <a:ln w="34925"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What is 10 less than….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3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7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15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6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01AD68-5313-4357-B8AD-50C6632925ED}"/>
              </a:ext>
            </a:extLst>
          </p:cNvPr>
          <p:cNvSpPr txBox="1">
            <a:spLocks/>
          </p:cNvSpPr>
          <p:nvPr/>
        </p:nvSpPr>
        <p:spPr>
          <a:xfrm>
            <a:off x="4403103" y="1825625"/>
            <a:ext cx="4024460" cy="4351338"/>
          </a:xfrm>
          <a:prstGeom prst="rect">
            <a:avLst/>
          </a:prstGeom>
          <a:ln w="34925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What is 15 less than….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14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6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12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-5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9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3F01D-2580-44AB-92FF-BA9359CC9884}"/>
              </a:ext>
            </a:extLst>
          </p:cNvPr>
          <p:cNvSpPr txBox="1">
            <a:spLocks/>
          </p:cNvSpPr>
          <p:nvPr/>
        </p:nvSpPr>
        <p:spPr>
          <a:xfrm>
            <a:off x="8739433" y="1825625"/>
            <a:ext cx="3253033" cy="4351338"/>
          </a:xfrm>
          <a:prstGeom prst="rect">
            <a:avLst/>
          </a:prstGeom>
          <a:ln w="28575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27 less than…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7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-32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17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21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139727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9BFCE-7C62-4F16-B5C7-93B8ABEF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Negative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90410-DE03-44AC-A961-D2BF1A81A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53033" cy="4351338"/>
          </a:xfrm>
          <a:ln w="34925"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dirty="0"/>
              <a:t>What is 10 less than….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-7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-3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5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-4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-11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01AD68-5313-4357-B8AD-50C6632925ED}"/>
              </a:ext>
            </a:extLst>
          </p:cNvPr>
          <p:cNvSpPr txBox="1">
            <a:spLocks/>
          </p:cNvSpPr>
          <p:nvPr/>
        </p:nvSpPr>
        <p:spPr>
          <a:xfrm>
            <a:off x="4403103" y="1825625"/>
            <a:ext cx="4024460" cy="4351338"/>
          </a:xfrm>
          <a:prstGeom prst="rect">
            <a:avLst/>
          </a:prstGeom>
          <a:ln w="34925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What is 15 less than….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-1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-9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-3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-20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3F01D-2580-44AB-92FF-BA9359CC9884}"/>
              </a:ext>
            </a:extLst>
          </p:cNvPr>
          <p:cNvSpPr txBox="1">
            <a:spLocks/>
          </p:cNvSpPr>
          <p:nvPr/>
        </p:nvSpPr>
        <p:spPr>
          <a:xfrm>
            <a:off x="8739433" y="1825625"/>
            <a:ext cx="3253033" cy="4351338"/>
          </a:xfrm>
          <a:prstGeom prst="rect">
            <a:avLst/>
          </a:prstGeom>
          <a:ln w="28575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27 less than…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-20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-59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-10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-6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-31</a:t>
            </a:r>
          </a:p>
        </p:txBody>
      </p:sp>
    </p:spTree>
    <p:extLst>
      <p:ext uri="{BB962C8B-B14F-4D97-AF65-F5344CB8AC3E}">
        <p14:creationId xmlns:p14="http://schemas.microsoft.com/office/powerpoint/2010/main" val="387155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1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692FB99-428A-4151-9665-80E56EF03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9870" y="1"/>
            <a:ext cx="6069184" cy="2839783"/>
          </a:xfrm>
          <a:custGeom>
            <a:avLst/>
            <a:gdLst>
              <a:gd name="connsiteX0" fmla="*/ 0 w 6069184"/>
              <a:gd name="connsiteY0" fmla="*/ 0 h 2839783"/>
              <a:gd name="connsiteX1" fmla="*/ 6069184 w 6069184"/>
              <a:gd name="connsiteY1" fmla="*/ 0 h 2839783"/>
              <a:gd name="connsiteX2" fmla="*/ 6063824 w 6069184"/>
              <a:gd name="connsiteY2" fmla="*/ 106160 h 2839783"/>
              <a:gd name="connsiteX3" fmla="*/ 3034592 w 6069184"/>
              <a:gd name="connsiteY3" fmla="*/ 2839783 h 2839783"/>
              <a:gd name="connsiteX4" fmla="*/ 5361 w 6069184"/>
              <a:gd name="connsiteY4" fmla="*/ 106160 h 283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  <a:solidFill>
            <a:srgbClr val="E341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B306978-A26E-4AC4-9EAA-BD29BD47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24786"/>
            <a:ext cx="5001415" cy="3733214"/>
          </a:xfrm>
          <a:custGeom>
            <a:avLst/>
            <a:gdLst>
              <a:gd name="connsiteX0" fmla="*/ 1956463 w 5001415"/>
              <a:gd name="connsiteY0" fmla="*/ 0 h 3733214"/>
              <a:gd name="connsiteX1" fmla="*/ 5001415 w 5001415"/>
              <a:gd name="connsiteY1" fmla="*/ 3044952 h 3733214"/>
              <a:gd name="connsiteX2" fmla="*/ 4939553 w 5001415"/>
              <a:gd name="connsiteY2" fmla="*/ 3658617 h 3733214"/>
              <a:gd name="connsiteX3" fmla="*/ 4920372 w 5001415"/>
              <a:gd name="connsiteY3" fmla="*/ 3733214 h 3733214"/>
              <a:gd name="connsiteX4" fmla="*/ 0 w 5001415"/>
              <a:gd name="connsiteY4" fmla="*/ 3733214 h 3733214"/>
              <a:gd name="connsiteX5" fmla="*/ 0 w 5001415"/>
              <a:gd name="connsiteY5" fmla="*/ 713124 h 3733214"/>
              <a:gd name="connsiteX6" fmla="*/ 19591 w 5001415"/>
              <a:gd name="connsiteY6" fmla="*/ 695319 h 3733214"/>
              <a:gd name="connsiteX7" fmla="*/ 1956463 w 5001415"/>
              <a:gd name="connsiteY7" fmla="*/ 0 h 373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837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4429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9743" y="2530063"/>
            <a:ext cx="4996329" cy="1936752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Learn-its</a:t>
            </a:r>
          </a:p>
        </p:txBody>
      </p:sp>
    </p:spTree>
    <p:extLst>
      <p:ext uri="{BB962C8B-B14F-4D97-AF65-F5344CB8AC3E}">
        <p14:creationId xmlns:p14="http://schemas.microsoft.com/office/powerpoint/2010/main" val="247479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6D68F1-2C50-4CF4-94AC-50015BFE65A1}"/>
              </a:ext>
            </a:extLst>
          </p:cNvPr>
          <p:cNvSpPr txBox="1">
            <a:spLocks/>
          </p:cNvSpPr>
          <p:nvPr/>
        </p:nvSpPr>
        <p:spPr>
          <a:xfrm>
            <a:off x="310978" y="399359"/>
            <a:ext cx="2543433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dirty="0"/>
              <a:t>15 ÷ 3</a:t>
            </a:r>
          </a:p>
          <a:p>
            <a:pPr marL="0" indent="0">
              <a:buNone/>
            </a:pPr>
            <a:r>
              <a:rPr lang="en-GB" sz="4400" dirty="0"/>
              <a:t>18 ÷ 3</a:t>
            </a:r>
          </a:p>
          <a:p>
            <a:pPr marL="0" indent="0">
              <a:buNone/>
            </a:pPr>
            <a:r>
              <a:rPr lang="en-GB" sz="4400" dirty="0"/>
              <a:t>36 ÷ 4</a:t>
            </a:r>
          </a:p>
          <a:p>
            <a:pPr marL="0" indent="0">
              <a:buNone/>
            </a:pPr>
            <a:r>
              <a:rPr lang="en-GB" sz="4400" dirty="0"/>
              <a:t>42 ÷ 6</a:t>
            </a:r>
          </a:p>
          <a:p>
            <a:pPr marL="0" indent="0">
              <a:buNone/>
            </a:pPr>
            <a:r>
              <a:rPr lang="en-GB" sz="4400" dirty="0"/>
              <a:t>55 ÷ 5</a:t>
            </a:r>
          </a:p>
          <a:p>
            <a:pPr marL="0" indent="0">
              <a:buNone/>
            </a:pPr>
            <a:r>
              <a:rPr lang="en-GB" sz="4400" dirty="0"/>
              <a:t>60 ÷ 5</a:t>
            </a:r>
          </a:p>
          <a:p>
            <a:pPr marL="0" indent="0">
              <a:buNone/>
            </a:pPr>
            <a:r>
              <a:rPr lang="en-GB" sz="4400" dirty="0"/>
              <a:t>36 ÷ 6</a:t>
            </a:r>
          </a:p>
          <a:p>
            <a:pPr marL="0" indent="0">
              <a:buNone/>
            </a:pPr>
            <a:r>
              <a:rPr lang="en-GB" sz="4400" dirty="0"/>
              <a:t>110 ÷ 10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119110-7D64-4C3A-B8C7-D94851D30D91}"/>
              </a:ext>
            </a:extLst>
          </p:cNvPr>
          <p:cNvSpPr txBox="1">
            <a:spLocks/>
          </p:cNvSpPr>
          <p:nvPr/>
        </p:nvSpPr>
        <p:spPr>
          <a:xfrm>
            <a:off x="4824283" y="399359"/>
            <a:ext cx="2543433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dirty="0"/>
              <a:t>27 ÷ 3</a:t>
            </a:r>
          </a:p>
          <a:p>
            <a:pPr marL="0" indent="0">
              <a:buNone/>
            </a:pPr>
            <a:r>
              <a:rPr lang="en-GB" sz="4400" dirty="0"/>
              <a:t>54 ÷ 6</a:t>
            </a:r>
          </a:p>
          <a:p>
            <a:pPr marL="0" indent="0">
              <a:buNone/>
            </a:pPr>
            <a:r>
              <a:rPr lang="en-GB" sz="4400" dirty="0"/>
              <a:t>32 ÷ 8</a:t>
            </a:r>
          </a:p>
          <a:p>
            <a:pPr marL="0" indent="0">
              <a:buNone/>
            </a:pPr>
            <a:r>
              <a:rPr lang="en-GB" sz="4400" dirty="0"/>
              <a:t>63 ÷ 7</a:t>
            </a:r>
          </a:p>
          <a:p>
            <a:pPr marL="0" indent="0">
              <a:buNone/>
            </a:pPr>
            <a:r>
              <a:rPr lang="en-GB" sz="4400" dirty="0"/>
              <a:t>72 ÷ 9</a:t>
            </a:r>
          </a:p>
          <a:p>
            <a:pPr marL="0" indent="0">
              <a:buNone/>
            </a:pPr>
            <a:r>
              <a:rPr lang="en-GB" sz="4400" dirty="0"/>
              <a:t>40 ÷ 8</a:t>
            </a:r>
          </a:p>
          <a:p>
            <a:pPr marL="0" indent="0">
              <a:buNone/>
            </a:pPr>
            <a:r>
              <a:rPr lang="en-GB" sz="4400" dirty="0"/>
              <a:t>56 ÷ 7</a:t>
            </a:r>
          </a:p>
          <a:p>
            <a:pPr marL="0" indent="0">
              <a:buNone/>
            </a:pPr>
            <a:r>
              <a:rPr lang="en-GB" sz="4400" dirty="0"/>
              <a:t>88 ÷ 8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92FB23-5508-424B-AFA9-1D7657D3F75C}"/>
              </a:ext>
            </a:extLst>
          </p:cNvPr>
          <p:cNvSpPr txBox="1">
            <a:spLocks/>
          </p:cNvSpPr>
          <p:nvPr/>
        </p:nvSpPr>
        <p:spPr>
          <a:xfrm>
            <a:off x="9337588" y="345989"/>
            <a:ext cx="2543433" cy="6166022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dirty="0"/>
              <a:t>45 ÷ 15</a:t>
            </a:r>
          </a:p>
          <a:p>
            <a:pPr marL="0" indent="0">
              <a:buNone/>
            </a:pPr>
            <a:r>
              <a:rPr lang="en-GB" sz="4400" dirty="0"/>
              <a:t>162 ÷ 2</a:t>
            </a:r>
          </a:p>
          <a:p>
            <a:pPr marL="0" indent="0">
              <a:buNone/>
            </a:pPr>
            <a:r>
              <a:rPr lang="en-GB" sz="4400" dirty="0"/>
              <a:t>324 ÷ 4</a:t>
            </a:r>
          </a:p>
          <a:p>
            <a:pPr marL="0" indent="0">
              <a:buNone/>
            </a:pPr>
            <a:r>
              <a:rPr lang="en-GB" sz="4400" dirty="0"/>
              <a:t>426 ÷ 6</a:t>
            </a:r>
          </a:p>
          <a:p>
            <a:pPr marL="0" indent="0">
              <a:buNone/>
            </a:pPr>
            <a:r>
              <a:rPr lang="en-GB" sz="4400" dirty="0"/>
              <a:t>555 ÷ 5</a:t>
            </a:r>
          </a:p>
          <a:p>
            <a:pPr marL="0" indent="0">
              <a:buNone/>
            </a:pPr>
            <a:r>
              <a:rPr lang="en-GB" sz="4400" dirty="0"/>
              <a:t>729 ÷ 9</a:t>
            </a:r>
          </a:p>
          <a:p>
            <a:pPr marL="0" indent="0">
              <a:buNone/>
            </a:pPr>
            <a:r>
              <a:rPr lang="en-GB" sz="4400" dirty="0"/>
              <a:t>819 ÷ 9</a:t>
            </a:r>
          </a:p>
          <a:p>
            <a:pPr marL="0" indent="0">
              <a:buNone/>
            </a:pPr>
            <a:r>
              <a:rPr lang="en-GB" sz="4400" dirty="0"/>
              <a:t>567 ÷ 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9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1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692FB99-428A-4151-9665-80E56EF03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9870" y="1"/>
            <a:ext cx="6069184" cy="2839783"/>
          </a:xfrm>
          <a:custGeom>
            <a:avLst/>
            <a:gdLst>
              <a:gd name="connsiteX0" fmla="*/ 0 w 6069184"/>
              <a:gd name="connsiteY0" fmla="*/ 0 h 2839783"/>
              <a:gd name="connsiteX1" fmla="*/ 6069184 w 6069184"/>
              <a:gd name="connsiteY1" fmla="*/ 0 h 2839783"/>
              <a:gd name="connsiteX2" fmla="*/ 6063824 w 6069184"/>
              <a:gd name="connsiteY2" fmla="*/ 106160 h 2839783"/>
              <a:gd name="connsiteX3" fmla="*/ 3034592 w 6069184"/>
              <a:gd name="connsiteY3" fmla="*/ 2839783 h 2839783"/>
              <a:gd name="connsiteX4" fmla="*/ 5361 w 6069184"/>
              <a:gd name="connsiteY4" fmla="*/ 106160 h 283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  <a:solidFill>
            <a:srgbClr val="E341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B306978-A26E-4AC4-9EAA-BD29BD47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24786"/>
            <a:ext cx="5001415" cy="3733214"/>
          </a:xfrm>
          <a:custGeom>
            <a:avLst/>
            <a:gdLst>
              <a:gd name="connsiteX0" fmla="*/ 1956463 w 5001415"/>
              <a:gd name="connsiteY0" fmla="*/ 0 h 3733214"/>
              <a:gd name="connsiteX1" fmla="*/ 5001415 w 5001415"/>
              <a:gd name="connsiteY1" fmla="*/ 3044952 h 3733214"/>
              <a:gd name="connsiteX2" fmla="*/ 4939553 w 5001415"/>
              <a:gd name="connsiteY2" fmla="*/ 3658617 h 3733214"/>
              <a:gd name="connsiteX3" fmla="*/ 4920372 w 5001415"/>
              <a:gd name="connsiteY3" fmla="*/ 3733214 h 3733214"/>
              <a:gd name="connsiteX4" fmla="*/ 0 w 5001415"/>
              <a:gd name="connsiteY4" fmla="*/ 3733214 h 3733214"/>
              <a:gd name="connsiteX5" fmla="*/ 0 w 5001415"/>
              <a:gd name="connsiteY5" fmla="*/ 713124 h 3733214"/>
              <a:gd name="connsiteX6" fmla="*/ 19591 w 5001415"/>
              <a:gd name="connsiteY6" fmla="*/ 695319 h 3733214"/>
              <a:gd name="connsiteX7" fmla="*/ 1956463 w 5001415"/>
              <a:gd name="connsiteY7" fmla="*/ 0 h 373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837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4429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9743" y="2530063"/>
            <a:ext cx="4996329" cy="1936752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It’s nothing new</a:t>
            </a:r>
          </a:p>
        </p:txBody>
      </p:sp>
    </p:spTree>
    <p:extLst>
      <p:ext uri="{BB962C8B-B14F-4D97-AF65-F5344CB8AC3E}">
        <p14:creationId xmlns:p14="http://schemas.microsoft.com/office/powerpoint/2010/main" val="929668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587F9-A474-47BB-ABBD-FC3BA45A0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149" y="407669"/>
            <a:ext cx="4006532" cy="2097405"/>
          </a:xfrm>
          <a:ln w="44450">
            <a:solidFill>
              <a:srgbClr val="00FF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4400" b="1" dirty="0"/>
              <a:t>50% of 80 = 40</a:t>
            </a:r>
          </a:p>
          <a:p>
            <a:pPr marL="0" indent="0">
              <a:buNone/>
            </a:pPr>
            <a:r>
              <a:rPr lang="en-GB" dirty="0"/>
              <a:t>What is 100% of 80?</a:t>
            </a:r>
          </a:p>
          <a:p>
            <a:pPr marL="0" indent="0">
              <a:buNone/>
            </a:pPr>
            <a:r>
              <a:rPr lang="en-GB" dirty="0"/>
              <a:t>What is 25% of 80?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0F01CEB0-51EC-49AA-9ED3-7ABABFBFF0CB}"/>
              </a:ext>
            </a:extLst>
          </p:cNvPr>
          <p:cNvSpPr txBox="1">
            <a:spLocks/>
          </p:cNvSpPr>
          <p:nvPr/>
        </p:nvSpPr>
        <p:spPr>
          <a:xfrm>
            <a:off x="5747069" y="407670"/>
            <a:ext cx="4006532" cy="2097405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b="1" dirty="0"/>
              <a:t>50% of 120 = 60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25% of 120?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75% of 120?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BD5438F-89EF-4B0E-A788-FDAF1A5C8695}"/>
              </a:ext>
            </a:extLst>
          </p:cNvPr>
          <p:cNvSpPr txBox="1">
            <a:spLocks/>
          </p:cNvSpPr>
          <p:nvPr/>
        </p:nvSpPr>
        <p:spPr>
          <a:xfrm>
            <a:off x="545149" y="3998595"/>
            <a:ext cx="4006532" cy="2097405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b="1" dirty="0"/>
              <a:t>10% of 190 = 19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20% of 190?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50% of 190?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80% of 190?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34A0D08-8807-4AFE-B344-089E264149E7}"/>
              </a:ext>
            </a:extLst>
          </p:cNvPr>
          <p:cNvSpPr txBox="1">
            <a:spLocks/>
          </p:cNvSpPr>
          <p:nvPr/>
        </p:nvSpPr>
        <p:spPr>
          <a:xfrm>
            <a:off x="5747069" y="3998594"/>
            <a:ext cx="4006532" cy="2097405"/>
          </a:xfrm>
          <a:prstGeom prst="rect">
            <a:avLst/>
          </a:prstGeom>
          <a:ln w="44450">
            <a:solidFill>
              <a:srgbClr val="00FF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20% of 670?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50% of 650?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is 70% of 190?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If 25% of a number is 12, what is 100%?</a:t>
            </a:r>
          </a:p>
        </p:txBody>
      </p:sp>
    </p:spTree>
    <p:extLst>
      <p:ext uri="{BB962C8B-B14F-4D97-AF65-F5344CB8AC3E}">
        <p14:creationId xmlns:p14="http://schemas.microsoft.com/office/powerpoint/2010/main" val="3733345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2445" y="3640254"/>
            <a:ext cx="5319433" cy="2076333"/>
          </a:xfrm>
        </p:spPr>
        <p:txBody>
          <a:bodyPr anchor="t">
            <a:normAutofit/>
          </a:bodyPr>
          <a:lstStyle/>
          <a:p>
            <a:pPr algn="l"/>
            <a:r>
              <a:rPr lang="en-GB" sz="4800"/>
              <a:t>Calculation</a:t>
            </a:r>
            <a:br>
              <a:rPr lang="en-GB" sz="4800"/>
            </a:br>
            <a:r>
              <a:rPr lang="en-GB" sz="4800"/>
              <a:t>Division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How to Think About Division: Part 2">
            <a:extLst>
              <a:ext uri="{FF2B5EF4-FFF2-40B4-BE49-F238E27FC236}">
                <a16:creationId xmlns:a16="http://schemas.microsoft.com/office/drawing/2014/main" id="{19A21C0A-4BF4-4756-A300-D0A160FF9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7777" b="1"/>
          <a:stretch/>
        </p:blipFill>
        <p:spPr bwMode="auto">
          <a:xfrm>
            <a:off x="20" y="10"/>
            <a:ext cx="5234499" cy="6210619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2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CDDE-8B4D-4436-BF10-23332F30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69" y="1212009"/>
            <a:ext cx="3288957" cy="1325563"/>
          </a:xfrm>
        </p:spPr>
        <p:txBody>
          <a:bodyPr>
            <a:normAutofit/>
          </a:bodyPr>
          <a:lstStyle/>
          <a:p>
            <a:r>
              <a:rPr lang="en-GB" sz="8000" dirty="0"/>
              <a:t>36 ÷ 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4BD658-1B8D-428F-A798-6BDDB28C3BD9}"/>
              </a:ext>
            </a:extLst>
          </p:cNvPr>
          <p:cNvSpPr txBox="1">
            <a:spLocks/>
          </p:cNvSpPr>
          <p:nvPr/>
        </p:nvSpPr>
        <p:spPr>
          <a:xfrm>
            <a:off x="1101769" y="4173597"/>
            <a:ext cx="3288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47 ÷ 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4B1ADB-C56A-41F0-9B1F-9206FF226D64}"/>
              </a:ext>
            </a:extLst>
          </p:cNvPr>
          <p:cNvSpPr txBox="1">
            <a:spLocks/>
          </p:cNvSpPr>
          <p:nvPr/>
        </p:nvSpPr>
        <p:spPr>
          <a:xfrm>
            <a:off x="7438152" y="1212008"/>
            <a:ext cx="3288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624 ÷ 6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66BCBD-BA2E-489B-815D-F1840AD9DF05}"/>
              </a:ext>
            </a:extLst>
          </p:cNvPr>
          <p:cNvSpPr txBox="1">
            <a:spLocks/>
          </p:cNvSpPr>
          <p:nvPr/>
        </p:nvSpPr>
        <p:spPr>
          <a:xfrm>
            <a:off x="6862713" y="4088756"/>
            <a:ext cx="4227519" cy="1557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656</a:t>
            </a:r>
            <a:r>
              <a:rPr lang="en-GB" sz="7200" dirty="0"/>
              <a:t> ÷ 16</a:t>
            </a:r>
          </a:p>
        </p:txBody>
      </p:sp>
    </p:spTree>
    <p:extLst>
      <p:ext uri="{BB962C8B-B14F-4D97-AF65-F5344CB8AC3E}">
        <p14:creationId xmlns:p14="http://schemas.microsoft.com/office/powerpoint/2010/main" val="3574789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CDDE-8B4D-4436-BF10-23332F30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69" y="1212009"/>
            <a:ext cx="4082973" cy="1472394"/>
          </a:xfrm>
        </p:spPr>
        <p:txBody>
          <a:bodyPr>
            <a:normAutofit/>
          </a:bodyPr>
          <a:lstStyle/>
          <a:p>
            <a:r>
              <a:rPr lang="en-GB" sz="8000" dirty="0"/>
              <a:t>36 ÷ 6=6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4BD658-1B8D-428F-A798-6BDDB28C3BD9}"/>
              </a:ext>
            </a:extLst>
          </p:cNvPr>
          <p:cNvSpPr txBox="1">
            <a:spLocks/>
          </p:cNvSpPr>
          <p:nvPr/>
        </p:nvSpPr>
        <p:spPr>
          <a:xfrm>
            <a:off x="1101769" y="4173597"/>
            <a:ext cx="4592021" cy="1557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47 ÷ 6= 7r5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4B1ADB-C56A-41F0-9B1F-9206FF226D64}"/>
              </a:ext>
            </a:extLst>
          </p:cNvPr>
          <p:cNvSpPr txBox="1">
            <a:spLocks/>
          </p:cNvSpPr>
          <p:nvPr/>
        </p:nvSpPr>
        <p:spPr>
          <a:xfrm>
            <a:off x="6499590" y="1212008"/>
            <a:ext cx="5227354" cy="1682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624 ÷ 6=104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66BCBD-BA2E-489B-815D-F1840AD9DF05}"/>
              </a:ext>
            </a:extLst>
          </p:cNvPr>
          <p:cNvSpPr txBox="1">
            <a:spLocks/>
          </p:cNvSpPr>
          <p:nvPr/>
        </p:nvSpPr>
        <p:spPr>
          <a:xfrm>
            <a:off x="6315958" y="4076852"/>
            <a:ext cx="5128182" cy="1557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656</a:t>
            </a:r>
            <a:r>
              <a:rPr lang="en-GB" sz="7200" dirty="0"/>
              <a:t> ÷ 16=41</a:t>
            </a:r>
          </a:p>
        </p:txBody>
      </p:sp>
    </p:spTree>
    <p:extLst>
      <p:ext uri="{BB962C8B-B14F-4D97-AF65-F5344CB8AC3E}">
        <p14:creationId xmlns:p14="http://schemas.microsoft.com/office/powerpoint/2010/main" val="391695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CDDE-8B4D-4436-BF10-23332F30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69" y="1212009"/>
            <a:ext cx="3288957" cy="1325563"/>
          </a:xfrm>
        </p:spPr>
        <p:txBody>
          <a:bodyPr>
            <a:normAutofit/>
          </a:bodyPr>
          <a:lstStyle/>
          <a:p>
            <a:r>
              <a:rPr lang="en-GB" sz="8000" dirty="0"/>
              <a:t>81 ÷ 7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4BD658-1B8D-428F-A798-6BDDB28C3BD9}"/>
              </a:ext>
            </a:extLst>
          </p:cNvPr>
          <p:cNvSpPr txBox="1">
            <a:spLocks/>
          </p:cNvSpPr>
          <p:nvPr/>
        </p:nvSpPr>
        <p:spPr>
          <a:xfrm>
            <a:off x="1101769" y="4173597"/>
            <a:ext cx="3288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756 ÷ 7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4B1ADB-C56A-41F0-9B1F-9206FF226D64}"/>
              </a:ext>
            </a:extLst>
          </p:cNvPr>
          <p:cNvSpPr txBox="1">
            <a:spLocks/>
          </p:cNvSpPr>
          <p:nvPr/>
        </p:nvSpPr>
        <p:spPr>
          <a:xfrm>
            <a:off x="7438152" y="1212008"/>
            <a:ext cx="3288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791 ÷ 7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66BCBD-BA2E-489B-815D-F1840AD9DF05}"/>
              </a:ext>
            </a:extLst>
          </p:cNvPr>
          <p:cNvSpPr txBox="1">
            <a:spLocks/>
          </p:cNvSpPr>
          <p:nvPr/>
        </p:nvSpPr>
        <p:spPr>
          <a:xfrm>
            <a:off x="6862713" y="4088756"/>
            <a:ext cx="4227519" cy="1557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1525.5</a:t>
            </a:r>
            <a:r>
              <a:rPr lang="en-GB" sz="7200" dirty="0"/>
              <a:t> ÷ 27</a:t>
            </a:r>
          </a:p>
        </p:txBody>
      </p:sp>
    </p:spTree>
    <p:extLst>
      <p:ext uri="{BB962C8B-B14F-4D97-AF65-F5344CB8AC3E}">
        <p14:creationId xmlns:p14="http://schemas.microsoft.com/office/powerpoint/2010/main" val="3038418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CDDE-8B4D-4436-BF10-23332F30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69" y="1212009"/>
            <a:ext cx="4884252" cy="1325563"/>
          </a:xfrm>
        </p:spPr>
        <p:txBody>
          <a:bodyPr>
            <a:normAutofit fontScale="90000"/>
          </a:bodyPr>
          <a:lstStyle/>
          <a:p>
            <a:r>
              <a:rPr lang="en-GB" sz="8000" dirty="0"/>
              <a:t>81 ÷ 7= 11r4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4BD658-1B8D-428F-A798-6BDDB28C3BD9}"/>
              </a:ext>
            </a:extLst>
          </p:cNvPr>
          <p:cNvSpPr txBox="1">
            <a:spLocks/>
          </p:cNvSpPr>
          <p:nvPr/>
        </p:nvSpPr>
        <p:spPr>
          <a:xfrm>
            <a:off x="539304" y="4204592"/>
            <a:ext cx="47899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756 ÷ 7=108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4B1ADB-C56A-41F0-9B1F-9206FF226D64}"/>
              </a:ext>
            </a:extLst>
          </p:cNvPr>
          <p:cNvSpPr txBox="1">
            <a:spLocks/>
          </p:cNvSpPr>
          <p:nvPr/>
        </p:nvSpPr>
        <p:spPr>
          <a:xfrm>
            <a:off x="7098384" y="1212008"/>
            <a:ext cx="47416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791 ÷ 7=113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66BCBD-BA2E-489B-815D-F1840AD9DF05}"/>
              </a:ext>
            </a:extLst>
          </p:cNvPr>
          <p:cNvSpPr txBox="1">
            <a:spLocks/>
          </p:cNvSpPr>
          <p:nvPr/>
        </p:nvSpPr>
        <p:spPr>
          <a:xfrm>
            <a:off x="6096001" y="4088756"/>
            <a:ext cx="6096000" cy="1557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/>
              <a:t>1525.5</a:t>
            </a:r>
            <a:r>
              <a:rPr lang="en-GB" sz="7200" dirty="0"/>
              <a:t> ÷ 27=56.5</a:t>
            </a:r>
          </a:p>
        </p:txBody>
      </p:sp>
    </p:spTree>
    <p:extLst>
      <p:ext uri="{BB962C8B-B14F-4D97-AF65-F5344CB8AC3E}">
        <p14:creationId xmlns:p14="http://schemas.microsoft.com/office/powerpoint/2010/main" val="3029338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12882B-83CC-4B5E-89F6-65CF8BBF2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13" y="776954"/>
            <a:ext cx="9245004" cy="3436699"/>
          </a:xfrm>
          <a:prstGeom prst="rect">
            <a:avLst/>
          </a:prstGeom>
        </p:spPr>
      </p:pic>
      <p:pic>
        <p:nvPicPr>
          <p:cNvPr id="9" name="Picture 8" descr="A picture containing knife, bird&#10;&#10;Description automatically generated">
            <a:extLst>
              <a:ext uri="{FF2B5EF4-FFF2-40B4-BE49-F238E27FC236}">
                <a16:creationId xmlns:a16="http://schemas.microsoft.com/office/drawing/2014/main" id="{2633023B-3DD7-48F2-9D59-2759DDAAB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5" y="5128054"/>
            <a:ext cx="9543314" cy="159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&#10;&#10;Description automatically generated">
            <a:extLst>
              <a:ext uri="{FF2B5EF4-FFF2-40B4-BE49-F238E27FC236}">
                <a16:creationId xmlns:a16="http://schemas.microsoft.com/office/drawing/2014/main" id="{57E0F889-2000-4796-8E18-82118380B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285" y="5274400"/>
            <a:ext cx="7736272" cy="15836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8B4FAD-86FF-4498-B3B4-A474117DE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10" y="0"/>
            <a:ext cx="8353809" cy="45873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058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BD2FD95-C064-4B2B-9096-555B2DF7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68" y="0"/>
            <a:ext cx="4339132" cy="6829906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6547C85-AE66-49A1-BE86-52C008F6D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169" y="135200"/>
            <a:ext cx="4543708" cy="66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57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ext&#10;&#10;Description automatically generated">
            <a:extLst>
              <a:ext uri="{FF2B5EF4-FFF2-40B4-BE49-F238E27FC236}">
                <a16:creationId xmlns:a16="http://schemas.microsoft.com/office/drawing/2014/main" id="{885538E6-438A-41EF-9AA6-CB0AE235C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5" y="484549"/>
            <a:ext cx="5282139" cy="5212865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22DAD2-5140-450D-AF38-282182A71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041" y="484550"/>
            <a:ext cx="6223959" cy="600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55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321" y="1154851"/>
            <a:ext cx="4304149" cy="5267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976" y="1154851"/>
            <a:ext cx="4578493" cy="476748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97876" y="-209507"/>
            <a:ext cx="6409509" cy="1072582"/>
          </a:xfrm>
          <a:prstGeom prst="roundRect">
            <a:avLst>
              <a:gd name="adj" fmla="val 1714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70551" y="160943"/>
            <a:ext cx="1088358" cy="54914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990324" y="279259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04173" y="1240525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124" y="6028906"/>
            <a:ext cx="665201" cy="665201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329063" y="1205347"/>
            <a:ext cx="319237" cy="38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41510" y="1224175"/>
            <a:ext cx="319237" cy="38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41404" y="3417007"/>
            <a:ext cx="319237" cy="38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030280" y="4089614"/>
            <a:ext cx="698882" cy="5312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610089" y="4170559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089" y="4170559"/>
                <a:ext cx="41069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175640" y="4170559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640" y="4170559"/>
                <a:ext cx="4106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49513" y="5272837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513" y="5272837"/>
                <a:ext cx="41068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611009" y="5272837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009" y="5272837"/>
                <a:ext cx="41069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3030280" y="5007226"/>
            <a:ext cx="665271" cy="5312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012861" y="5616042"/>
            <a:ext cx="7163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9062" y="115001"/>
            <a:ext cx="5578323" cy="74987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0452" y="-106844"/>
            <a:ext cx="749873" cy="816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7198" y="5712005"/>
            <a:ext cx="445047" cy="4206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7385" y="2746389"/>
            <a:ext cx="3286029" cy="13412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5067" y="1181551"/>
            <a:ext cx="341406" cy="493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89442" y="3390882"/>
            <a:ext cx="438950" cy="4938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7906" y="1211113"/>
            <a:ext cx="438950" cy="493819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4486867" y="2261469"/>
            <a:ext cx="732684" cy="473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1673152" y="2272937"/>
            <a:ext cx="732684" cy="473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30404" y="4140081"/>
            <a:ext cx="798645" cy="4938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07677" y="5054411"/>
            <a:ext cx="798645" cy="49381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90969" y="3268814"/>
            <a:ext cx="1609483" cy="67671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22707" y="5557783"/>
            <a:ext cx="2243522" cy="67671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09320" y="6083894"/>
            <a:ext cx="2536156" cy="67671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72084" y="275576"/>
            <a:ext cx="76206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2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853" y="1924224"/>
            <a:ext cx="2993395" cy="268247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97876" y="-209507"/>
            <a:ext cx="6409509" cy="1072582"/>
          </a:xfrm>
          <a:prstGeom prst="roundRect">
            <a:avLst>
              <a:gd name="adj" fmla="val 1714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4186" y="1154850"/>
            <a:ext cx="4305453" cy="5224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What are the missing digits?</a:t>
            </a: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Annie and Ron each think of a number.</a:t>
            </a: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The product of their numbers is 762</a:t>
            </a:r>
          </a:p>
          <a:p>
            <a:pPr defTabSz="457200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Work out Ron’s number.</a:t>
            </a: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70551" y="160943"/>
            <a:ext cx="1088358" cy="54914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990324" y="279259"/>
            <a:ext cx="720000" cy="72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04173" y="1240525"/>
            <a:ext cx="126000" cy="5040000"/>
          </a:xfrm>
          <a:prstGeom prst="roundRect">
            <a:avLst>
              <a:gd name="adj" fmla="val 375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2981" y="1154850"/>
            <a:ext cx="42671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Find the size of angle b.</a:t>
            </a: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124" y="6028906"/>
            <a:ext cx="665201" cy="665201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329063" y="1205347"/>
            <a:ext cx="319237" cy="38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41510" y="1224177"/>
            <a:ext cx="311806" cy="3889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329063" y="2999700"/>
            <a:ext cx="319237" cy="4062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871" y="3891974"/>
            <a:ext cx="2124075" cy="1466850"/>
          </a:xfrm>
          <a:prstGeom prst="rect">
            <a:avLst/>
          </a:prstGeom>
        </p:spPr>
      </p:pic>
      <p:sp>
        <p:nvSpPr>
          <p:cNvPr id="50" name="Rounded Rectangular Callout 49"/>
          <p:cNvSpPr/>
          <p:nvPr/>
        </p:nvSpPr>
        <p:spPr>
          <a:xfrm>
            <a:off x="1923272" y="4136242"/>
            <a:ext cx="1923302" cy="966651"/>
          </a:xfrm>
          <a:prstGeom prst="wedgeRoundRectCallout">
            <a:avLst>
              <a:gd name="adj1" fmla="val 70396"/>
              <a:gd name="adj2" fmla="val 38642"/>
              <a:gd name="adj3" fmla="val 16667"/>
            </a:avLst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83386" y="4269819"/>
            <a:ext cx="2036095" cy="66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2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KG Red Hands" panose="02000505000000020004" pitchFamily="2" charset="0"/>
              </a:rPr>
              <a:t>I’m thinking of the number 6</a:t>
            </a:r>
            <a:endParaRPr lang="en-GB" sz="1600" dirty="0">
              <a:solidFill>
                <a:prstClr val="black"/>
              </a:solidFill>
              <a:latin typeface="KG Red Hands" panose="02000505000000020004" pitchFamily="2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062" y="115001"/>
            <a:ext cx="5578323" cy="74987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0452" y="-106844"/>
            <a:ext cx="749873" cy="8169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1233" y="1809178"/>
            <a:ext cx="4413887" cy="7864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3272" y="1809853"/>
            <a:ext cx="670618" cy="75597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9409" y="1809853"/>
            <a:ext cx="646232" cy="7559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3792" y="6349904"/>
            <a:ext cx="1658256" cy="432854"/>
          </a:xfrm>
          <a:prstGeom prst="rect">
            <a:avLst/>
          </a:prstGeom>
        </p:spPr>
      </p:pic>
      <p:sp>
        <p:nvSpPr>
          <p:cNvPr id="42" name="Pie 41"/>
          <p:cNvSpPr/>
          <p:nvPr/>
        </p:nvSpPr>
        <p:spPr>
          <a:xfrm>
            <a:off x="9600452" y="4108631"/>
            <a:ext cx="1081081" cy="911798"/>
          </a:xfrm>
          <a:prstGeom prst="pie">
            <a:avLst>
              <a:gd name="adj1" fmla="val 10851156"/>
              <a:gd name="adj2" fmla="val 1415288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02154" y="4038150"/>
            <a:ext cx="585267" cy="463336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1998" y="4804002"/>
            <a:ext cx="1804572" cy="43285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1998" y="5236857"/>
            <a:ext cx="1804572" cy="67671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04075" y="5982781"/>
            <a:ext cx="1804572" cy="45114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61817" y="268354"/>
            <a:ext cx="780356" cy="85961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40179" y="1182600"/>
            <a:ext cx="341406" cy="49381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91407" y="2996893"/>
            <a:ext cx="438950" cy="49381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94030" y="1190155"/>
            <a:ext cx="43895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8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370</Words>
  <Application>Microsoft Office PowerPoint</Application>
  <PresentationFormat>Widescreen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KG Red Hands</vt:lpstr>
      <vt:lpstr>Office Theme</vt:lpstr>
      <vt:lpstr>Maths  Tuesday Week 6</vt:lpstr>
      <vt:lpstr>Counting</vt:lpstr>
      <vt:lpstr>Negative numbers</vt:lpstr>
      <vt:lpstr>Negative numbers</vt:lpstr>
      <vt:lpstr>Learn-its</vt:lpstr>
      <vt:lpstr>PowerPoint Presentation</vt:lpstr>
      <vt:lpstr>It’s nothing new</vt:lpstr>
      <vt:lpstr>PowerPoint Presentation</vt:lpstr>
      <vt:lpstr>Calculation Division</vt:lpstr>
      <vt:lpstr>36 ÷ 6</vt:lpstr>
      <vt:lpstr>36 ÷ 6=6</vt:lpstr>
      <vt:lpstr>81 ÷ 7</vt:lpstr>
      <vt:lpstr>81 ÷ 7= 11r4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Fletcher</dc:creator>
  <cp:lastModifiedBy>Nancy Fletcher</cp:lastModifiedBy>
  <cp:revision>43</cp:revision>
  <dcterms:created xsi:type="dcterms:W3CDTF">2019-10-03T20:23:30Z</dcterms:created>
  <dcterms:modified xsi:type="dcterms:W3CDTF">2020-06-22T18:38:35Z</dcterms:modified>
</cp:coreProperties>
</file>