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3" r:id="rId3"/>
    <p:sldId id="274" r:id="rId4"/>
    <p:sldId id="256" r:id="rId5"/>
    <p:sldId id="266" r:id="rId6"/>
    <p:sldId id="257" r:id="rId7"/>
    <p:sldId id="264" r:id="rId8"/>
    <p:sldId id="263" r:id="rId9"/>
    <p:sldId id="265" r:id="rId10"/>
    <p:sldId id="267" r:id="rId11"/>
    <p:sldId id="258" r:id="rId12"/>
    <p:sldId id="261" r:id="rId13"/>
    <p:sldId id="268" r:id="rId14"/>
    <p:sldId id="262" r:id="rId15"/>
    <p:sldId id="260" r:id="rId16"/>
    <p:sldId id="259" r:id="rId17"/>
    <p:sldId id="270" r:id="rId18"/>
    <p:sldId id="269" r:id="rId19"/>
    <p:sldId id="271" r:id="rId20"/>
    <p:sldId id="272" r:id="rId2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4" autoAdjust="0"/>
    <p:restoredTop sz="94660"/>
  </p:normalViewPr>
  <p:slideViewPr>
    <p:cSldViewPr snapToGrid="0">
      <p:cViewPr varScale="1">
        <p:scale>
          <a:sx n="59" d="100"/>
          <a:sy n="59" d="100"/>
        </p:scale>
        <p:origin x="2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F034D-198F-4A5C-BCAC-1BF84F9F5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B6546-9957-4733-95F5-3A70CB94B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1BF05-ACD8-477B-9536-6E962F689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41CCF-7A2E-4173-9B1C-D1E50275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7A3C7-6983-4167-BF38-131BA5D92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0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CA8C-726D-40D6-89B2-A830937E6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CA946-6A48-4762-837C-92BF75D6A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2FCED-44FA-4266-8AD6-5A3DC24D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44478-C692-4222-B175-0DB5094A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C32D8-05B4-4F30-9D6E-FF3197F7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153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1D1E8-B13E-4643-BD21-A6713560B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8B0F5-C446-4237-9AF2-FAD2244AD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3F3C2-5071-4CA2-9ACD-B7AA7B55F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62BD2-1AA0-4343-B1C5-85C9C1B7F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790EE-0985-4B89-BBA2-103555E68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201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992A8-C161-4F0F-B661-6408EC24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19B23-ECCC-495D-A25B-099CCCF6D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2F140-6AEB-454A-996D-84A5381D3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413E9-5F34-4BF7-AC5F-C4FE2FBC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9147E-7EAE-4F04-B286-9B83CEF36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A7934-9686-40D4-BAE6-EB82CAD6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46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66D3C-67FB-45EC-AA4A-5EFAA26C8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06CC7-E61F-42E3-A76B-C8C3491A3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715AF8-812F-4BE1-AE82-397DDD236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3CBD66-B51D-4A09-A0AB-AE4BCB6886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DBBA20-0702-4078-9121-D6BC1AF86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A8C3A-9F42-42A9-9979-E31B52710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571440-774B-4E15-A67F-297ADB436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D413EE-B0B6-4A02-938D-7A8504AA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86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CFC4C-6207-48D0-85E2-3976B1C41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450E13-5FFA-4968-9420-2DF49374A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4D89E3-DE16-465B-8C84-9B28DE1CC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33B284-387C-44B9-83EF-F644E1F2E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97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67072F-C9B6-4509-ACB5-FC06D9808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C1E5B3-5F69-4C5C-A081-0682B12A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A6E90-3010-4201-8124-98684EC91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72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4C375-E812-48CF-914B-8186F96EB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D7C7A-523A-4379-89E5-0A3BD44C2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9B971-04A9-4092-8596-CACFB6975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7711F-47F9-4BB5-A523-4AA7D13D1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1BC67F-6994-47FE-B782-9472BA3CD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FF3C3-2A1A-4C8F-8271-0C567BD65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34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BB26-73CE-4119-9799-4D8B6C1C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95BC4F-376F-4C06-AB09-61016E8AD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552D6-EE91-465C-821A-9B8229659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C2771-598D-47BE-865F-2C76DA49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86975-A2CE-43DA-9106-303ACBA11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96384-7AA0-4F0A-9BE7-BC403D8D0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335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D60A9-A3C5-4F26-99B4-68A22FCE0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27B5B-A785-42FF-A87C-F488175A9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4B07F-176A-4C6A-BE15-B1E3F7F3F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806CE-6BEC-43A3-AFD5-E9E0D915D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8B6EE-2B98-400E-AEAD-E73EACAC8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51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F9B0F0-CC87-447B-BE29-BE0A9E04C4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EA6ECE-FD12-4E77-908F-03B481357D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2DB58-28A0-4556-994A-61C7F79BB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15D77-2683-475B-B234-45EE68D5A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1FFDA-45A2-4102-9F54-B8A190E71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68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9F0B17-4F69-4A3F-A71B-D0196C9D0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46196-C793-496D-9A15-700E8960D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1B4FD-7DFE-4DE0-B138-1CDEAE102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2CC14-027C-4AB7-9EBE-F1209B984AD5}" type="datetimeFigureOut">
              <a:rPr lang="en-GB" smtClean="0"/>
              <a:t>22/06/2018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F6026-C6C6-4D06-912F-0FC847EAE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9F916-EF88-4502-B912-7FB1A034A4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25704-A5BE-48E5-8E01-39E40B336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72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rms (crest) of Ulverston">
            <a:extLst>
              <a:ext uri="{FF2B5EF4-FFF2-40B4-BE49-F238E27FC236}">
                <a16:creationId xmlns:a16="http://schemas.microsoft.com/office/drawing/2014/main" id="{F6A88468-8043-47A3-9B94-E5D52782A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1950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72AF7A-863F-4E9B-896D-F26039AD8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3351602"/>
          </a:xfrm>
        </p:spPr>
        <p:txBody>
          <a:bodyPr>
            <a:normAutofit/>
          </a:bodyPr>
          <a:lstStyle/>
          <a:p>
            <a:pPr algn="l"/>
            <a:r>
              <a:rPr lang="en-GB" sz="11500">
                <a:solidFill>
                  <a:schemeClr val="bg1"/>
                </a:solidFill>
              </a:rPr>
              <a:t>Ulverston</a:t>
            </a:r>
            <a:endParaRPr lang="en-GB" sz="115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3ABCF-3E8C-4A39-AB16-3BC153878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61645"/>
          </a:xfrm>
        </p:spPr>
        <p:txBody>
          <a:bodyPr>
            <a:normAutofit/>
          </a:bodyPr>
          <a:lstStyle/>
          <a:p>
            <a:pPr algn="l"/>
            <a:r>
              <a:rPr lang="en-GB" sz="6000">
                <a:solidFill>
                  <a:schemeClr val="bg1"/>
                </a:solidFill>
              </a:rPr>
              <a:t>The Coat of Arms</a:t>
            </a:r>
            <a:endParaRPr lang="en-GB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28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092325"/>
            <a:ext cx="10515600" cy="2403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7200" dirty="0" smtClean="0"/>
              <a:t>What is a coat of arms?</a:t>
            </a:r>
          </a:p>
          <a:p>
            <a:pPr marL="0" indent="0" algn="ctr">
              <a:buNone/>
            </a:pPr>
            <a:r>
              <a:rPr lang="en-GB" sz="4800" dirty="0" smtClean="0"/>
              <a:t>Talk to your partner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058236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092325"/>
            <a:ext cx="10515600" cy="31464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8000" dirty="0" smtClean="0"/>
              <a:t>What is a coat of arms?</a:t>
            </a:r>
          </a:p>
          <a:p>
            <a:pPr marL="0" indent="0" algn="ctr">
              <a:buNone/>
            </a:pPr>
            <a:r>
              <a:rPr lang="en-US" sz="4000" dirty="0" smtClean="0"/>
              <a:t>The</a:t>
            </a:r>
            <a:r>
              <a:rPr lang="en-US" sz="4000" dirty="0"/>
              <a:t> </a:t>
            </a:r>
            <a:r>
              <a:rPr lang="en-US" sz="4000" b="1" dirty="0"/>
              <a:t>coat of arms</a:t>
            </a:r>
            <a:r>
              <a:rPr lang="en-US" sz="4000" dirty="0"/>
              <a:t> of a family, town, or organization is a special design in the form of a shield that they use as a symbol of their identity.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52649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rms (crest) of Ulverston">
            <a:extLst>
              <a:ext uri="{FF2B5EF4-FFF2-40B4-BE49-F238E27FC236}">
                <a16:creationId xmlns:a16="http://schemas.microsoft.com/office/drawing/2014/main" id="{F6A88468-8043-47A3-9B94-E5D52782A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1950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72AF7A-863F-4E9B-896D-F26039AD8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3351602"/>
          </a:xfrm>
        </p:spPr>
        <p:txBody>
          <a:bodyPr>
            <a:normAutofit/>
          </a:bodyPr>
          <a:lstStyle/>
          <a:p>
            <a:pPr algn="l"/>
            <a:r>
              <a:rPr lang="en-GB" sz="11500">
                <a:solidFill>
                  <a:schemeClr val="bg1"/>
                </a:solidFill>
              </a:rPr>
              <a:t>Ulverston</a:t>
            </a:r>
            <a:endParaRPr lang="en-GB" sz="115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3ABCF-3E8C-4A39-AB16-3BC153878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61645"/>
          </a:xfrm>
        </p:spPr>
        <p:txBody>
          <a:bodyPr>
            <a:normAutofit/>
          </a:bodyPr>
          <a:lstStyle/>
          <a:p>
            <a:pPr algn="l"/>
            <a:r>
              <a:rPr lang="en-GB" sz="6000">
                <a:solidFill>
                  <a:schemeClr val="bg1"/>
                </a:solidFill>
              </a:rPr>
              <a:t>The Coat of Arms</a:t>
            </a:r>
            <a:endParaRPr lang="en-GB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44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E1CFE-D610-44AB-BE6E-98DD27D9D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2162" y="978573"/>
            <a:ext cx="5643838" cy="4015457"/>
          </a:xfrm>
        </p:spPr>
        <p:txBody>
          <a:bodyPr>
            <a:noAutofit/>
          </a:bodyPr>
          <a:lstStyle/>
          <a:p>
            <a:r>
              <a:rPr lang="en-GB" sz="4800" dirty="0"/>
              <a:t>The black wolf refers to name of the town " </a:t>
            </a:r>
            <a:r>
              <a:rPr lang="en-GB" sz="4800" i="1" dirty="0"/>
              <a:t>Wulf-</a:t>
            </a:r>
            <a:r>
              <a:rPr lang="en-GB" sz="4800" i="1" dirty="0" err="1"/>
              <a:t>heres</a:t>
            </a:r>
            <a:r>
              <a:rPr lang="en-GB" sz="4800" i="1" dirty="0"/>
              <a:t>-tun </a:t>
            </a:r>
            <a:r>
              <a:rPr lang="en-GB" sz="4800" dirty="0"/>
              <a:t>".</a:t>
            </a:r>
            <a:r>
              <a:rPr lang="en-GB" dirty="0"/>
              <a:t> </a:t>
            </a:r>
            <a:endParaRPr lang="en-GB" sz="4800" dirty="0"/>
          </a:p>
        </p:txBody>
      </p:sp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5081954" y="978573"/>
            <a:ext cx="3569677" cy="2098735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50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E1CFE-D610-44AB-BE6E-98DD27D9D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5562" y="1875389"/>
            <a:ext cx="4898403" cy="3097696"/>
          </a:xfrm>
        </p:spPr>
        <p:txBody>
          <a:bodyPr>
            <a:normAutofit/>
          </a:bodyPr>
          <a:lstStyle/>
          <a:p>
            <a:r>
              <a:rPr lang="en-GB" sz="4800" dirty="0"/>
              <a:t>OPTIMUM SUFFICIT- only the best is enough</a:t>
            </a:r>
          </a:p>
        </p:txBody>
      </p:sp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>
            <a:off x="5292969" y="4062046"/>
            <a:ext cx="2181257" cy="1411102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54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E1CFE-D610-44AB-BE6E-98DD27D9D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5562" y="1875389"/>
            <a:ext cx="4898403" cy="3097696"/>
          </a:xfrm>
        </p:spPr>
        <p:txBody>
          <a:bodyPr>
            <a:normAutofit lnSpcReduction="10000"/>
          </a:bodyPr>
          <a:lstStyle/>
          <a:p>
            <a:r>
              <a:rPr lang="en-GB" sz="4800" dirty="0"/>
              <a:t>The anchor and fleurs-de-</a:t>
            </a:r>
            <a:r>
              <a:rPr lang="en-GB" sz="4800" dirty="0" err="1"/>
              <a:t>lys</a:t>
            </a:r>
            <a:r>
              <a:rPr lang="en-GB" sz="4800" dirty="0"/>
              <a:t> are from the </a:t>
            </a:r>
            <a:r>
              <a:rPr lang="en-GB" sz="4800" dirty="0" smtClean="0"/>
              <a:t>coat of arms </a:t>
            </a:r>
            <a:r>
              <a:rPr lang="en-GB" sz="4800" dirty="0"/>
              <a:t>of the Barrow family.</a:t>
            </a:r>
          </a:p>
        </p:txBody>
      </p:sp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4360985" y="3868615"/>
            <a:ext cx="4273061" cy="298939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96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E1CFE-D610-44AB-BE6E-98DD27D9D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5562" y="1875389"/>
            <a:ext cx="4898403" cy="3097696"/>
          </a:xfrm>
        </p:spPr>
        <p:txBody>
          <a:bodyPr>
            <a:normAutofit/>
          </a:bodyPr>
          <a:lstStyle/>
          <a:p>
            <a:r>
              <a:rPr lang="en-GB" sz="4800" dirty="0"/>
              <a:t>The anchor is a reference to the former Port of Ulverston. </a:t>
            </a:r>
          </a:p>
        </p:txBody>
      </p:sp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4360985" y="3868615"/>
            <a:ext cx="4273061" cy="298939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6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E1CFE-D610-44AB-BE6E-98DD27D9D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2162" y="978573"/>
            <a:ext cx="5643838" cy="4015457"/>
          </a:xfrm>
        </p:spPr>
        <p:txBody>
          <a:bodyPr>
            <a:noAutofit/>
          </a:bodyPr>
          <a:lstStyle/>
          <a:p>
            <a:r>
              <a:rPr lang="en-GB" sz="4800" dirty="0"/>
              <a:t>The red bars on white are part of the arms of the de </a:t>
            </a:r>
            <a:r>
              <a:rPr lang="en-GB" sz="4800" dirty="0" err="1"/>
              <a:t>Lancasters</a:t>
            </a:r>
            <a:r>
              <a:rPr lang="en-GB" sz="4800" dirty="0"/>
              <a:t>, Barons of Kendal and holders of Ulverston and Furness Abbey. </a:t>
            </a:r>
          </a:p>
        </p:txBody>
      </p:sp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>
            <a:off x="5240215" y="4396154"/>
            <a:ext cx="2795954" cy="474784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37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E1CFE-D610-44AB-BE6E-98DD27D9D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2162" y="978573"/>
            <a:ext cx="5643838" cy="4015457"/>
          </a:xfrm>
        </p:spPr>
        <p:txBody>
          <a:bodyPr>
            <a:noAutofit/>
          </a:bodyPr>
          <a:lstStyle/>
          <a:p>
            <a:r>
              <a:rPr lang="en-GB" sz="4800" dirty="0"/>
              <a:t>The red roses are for Lancashire, the town having formerly been in that county.</a:t>
            </a:r>
          </a:p>
        </p:txBody>
      </p:sp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4730262" y="2092569"/>
            <a:ext cx="4009292" cy="1160585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4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Arms (crest) of Ulverston">
            <a:extLst>
              <a:ext uri="{FF2B5EF4-FFF2-40B4-BE49-F238E27FC236}">
                <a16:creationId xmlns:a16="http://schemas.microsoft.com/office/drawing/2014/main" id="{DF48310C-980F-4F92-BF5C-ACE83A41E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2" r="29479" b="82245"/>
          <a:stretch/>
        </p:blipFill>
        <p:spPr bwMode="auto">
          <a:xfrm>
            <a:off x="629489" y="2593650"/>
            <a:ext cx="4790651" cy="33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>
            <a:off x="1109615" y="2790092"/>
            <a:ext cx="2157046" cy="1834662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AB74282-DB6C-4854-B289-BC04E10C2533}"/>
              </a:ext>
            </a:extLst>
          </p:cNvPr>
          <p:cNvSpPr/>
          <p:nvPr/>
        </p:nvSpPr>
        <p:spPr>
          <a:xfrm>
            <a:off x="218661" y="27846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leather collar represents the tanning industry.</a:t>
            </a:r>
            <a:endParaRPr lang="en-GB" sz="48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623ACFA-672B-4520-8B70-976F2899524E}"/>
              </a:ext>
            </a:extLst>
          </p:cNvPr>
          <p:cNvCxnSpPr>
            <a:cxnSpLocks/>
          </p:cNvCxnSpPr>
          <p:nvPr/>
        </p:nvCxnSpPr>
        <p:spPr>
          <a:xfrm flipV="1">
            <a:off x="5445369" y="1178169"/>
            <a:ext cx="3575539" cy="3036277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55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5767754" y="1266093"/>
            <a:ext cx="3038315" cy="1951892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AB74282-DB6C-4854-B289-BC04E10C2533}"/>
              </a:ext>
            </a:extLst>
          </p:cNvPr>
          <p:cNvSpPr/>
          <p:nvPr/>
        </p:nvSpPr>
        <p:spPr>
          <a:xfrm>
            <a:off x="253830" y="1694491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chain hanging from the collar is for the engineering industry. 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8703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6348046" y="1707147"/>
            <a:ext cx="2458023" cy="2108716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AB74282-DB6C-4854-B289-BC04E10C2533}"/>
              </a:ext>
            </a:extLst>
          </p:cNvPr>
          <p:cNvSpPr/>
          <p:nvPr/>
        </p:nvSpPr>
        <p:spPr>
          <a:xfrm>
            <a:off x="412091" y="2103865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The chain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supports a gold shield carrying a red lightning flash for the electrical industry.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044424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5169877" y="1582615"/>
            <a:ext cx="3636192" cy="3288323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AB74282-DB6C-4854-B289-BC04E10C2533}"/>
              </a:ext>
            </a:extLst>
          </p:cNvPr>
          <p:cNvSpPr/>
          <p:nvPr/>
        </p:nvSpPr>
        <p:spPr>
          <a:xfrm>
            <a:off x="535184" y="1384852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The shield also has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the Egyptian Ankh or Cross of Life for the antibiotic manufacturing activities.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102427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5005371" y="984738"/>
            <a:ext cx="3558337" cy="2439499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AB74282-DB6C-4854-B289-BC04E10C2533}"/>
              </a:ext>
            </a:extLst>
          </p:cNvPr>
          <p:cNvSpPr/>
          <p:nvPr/>
        </p:nvSpPr>
        <p:spPr>
          <a:xfrm>
            <a:off x="675861" y="2008782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flames are for the formerly important iron-smelting.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132892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61" y="476224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ED492-7BCE-4BC0-8A6C-D9F04715A813}"/>
              </a:ext>
            </a:extLst>
          </p:cNvPr>
          <p:cNvCxnSpPr>
            <a:cxnSpLocks/>
          </p:cNvCxnSpPr>
          <p:nvPr/>
        </p:nvCxnSpPr>
        <p:spPr>
          <a:xfrm flipV="1">
            <a:off x="5908431" y="1705708"/>
            <a:ext cx="2039815" cy="2145323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AB74282-DB6C-4854-B289-BC04E10C2533}"/>
              </a:ext>
            </a:extLst>
          </p:cNvPr>
          <p:cNvSpPr/>
          <p:nvPr/>
        </p:nvSpPr>
        <p:spPr>
          <a:xfrm>
            <a:off x="675861" y="200878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agricultural market is symbolised</a:t>
            </a:r>
            <a:r>
              <a:rPr lang="en-GB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4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the gold sheaf.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192765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A181A5-C39C-4013-923E-D7921C26D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9137"/>
          </a:xfrm>
        </p:spPr>
        <p:txBody>
          <a:bodyPr>
            <a:normAutofit/>
          </a:bodyPr>
          <a:lstStyle/>
          <a:p>
            <a:r>
              <a:rPr lang="en-GB" dirty="0"/>
              <a:t>You have a series of pictures. Use the pictures to help you label the coat of arms. When you have 12 labels, you can colour the picture.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98E6D-3AEF-4E74-B108-538C92FD9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30061"/>
            <a:ext cx="10515600" cy="3046901"/>
          </a:xfrm>
        </p:spPr>
        <p:txBody>
          <a:bodyPr>
            <a:normAutofit/>
          </a:bodyPr>
          <a:lstStyle/>
          <a:p>
            <a:r>
              <a:rPr lang="en-GB" sz="3600" dirty="0"/>
              <a:t>Use a ruler to draw the lines</a:t>
            </a:r>
          </a:p>
          <a:p>
            <a:r>
              <a:rPr lang="en-GB" sz="3600" dirty="0"/>
              <a:t>Write neatly</a:t>
            </a:r>
          </a:p>
          <a:p>
            <a:r>
              <a:rPr lang="en-GB" sz="3600" dirty="0"/>
              <a:t>Make sure you use the same colours as the Coat of </a:t>
            </a:r>
            <a:r>
              <a:rPr lang="en-GB" sz="3600" dirty="0" smtClean="0"/>
              <a:t>Arms</a:t>
            </a:r>
          </a:p>
          <a:p>
            <a:r>
              <a:rPr lang="en-GB" sz="3600" dirty="0" smtClean="0"/>
              <a:t>There is an example of how to </a:t>
            </a:r>
            <a:r>
              <a:rPr lang="en-GB" sz="3600" smtClean="0"/>
              <a:t>do it on </a:t>
            </a:r>
            <a:r>
              <a:rPr lang="en-GB" sz="3600" dirty="0" smtClean="0"/>
              <a:t>the next page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2300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791" y="480987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734B50F-2C32-4CCE-9310-DA299F9829E8}"/>
              </a:ext>
            </a:extLst>
          </p:cNvPr>
          <p:cNvCxnSpPr>
            <a:cxnSpLocks/>
          </p:cNvCxnSpPr>
          <p:nvPr/>
        </p:nvCxnSpPr>
        <p:spPr>
          <a:xfrm flipH="1" flipV="1">
            <a:off x="6488724" y="1037493"/>
            <a:ext cx="2004645" cy="492369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0FB7E8-1A27-43CD-AC22-A85767E9F26C}"/>
              </a:ext>
            </a:extLst>
          </p:cNvPr>
          <p:cNvCxnSpPr/>
          <p:nvPr/>
        </p:nvCxnSpPr>
        <p:spPr>
          <a:xfrm>
            <a:off x="8721969" y="147710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D748681-D796-40E3-850B-8ED6C85D68FC}"/>
              </a:ext>
            </a:extLst>
          </p:cNvPr>
          <p:cNvSpPr txBox="1"/>
          <p:nvPr/>
        </p:nvSpPr>
        <p:spPr>
          <a:xfrm flipH="1">
            <a:off x="8876967" y="1037493"/>
            <a:ext cx="2043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wolf</a:t>
            </a:r>
            <a:r>
              <a:rPr lang="en-GB" i="1" dirty="0"/>
              <a:t> because Ulverston came from the words ‘Wulf-</a:t>
            </a:r>
            <a:r>
              <a:rPr lang="en-GB" i="1" dirty="0" err="1"/>
              <a:t>heres</a:t>
            </a:r>
            <a:r>
              <a:rPr lang="en-GB" i="1" dirty="0"/>
              <a:t>-tun’.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3696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791" y="480987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734B50F-2C32-4CCE-9310-DA299F9829E8}"/>
              </a:ext>
            </a:extLst>
          </p:cNvPr>
          <p:cNvCxnSpPr>
            <a:cxnSpLocks/>
          </p:cNvCxnSpPr>
          <p:nvPr/>
        </p:nvCxnSpPr>
        <p:spPr>
          <a:xfrm flipH="1" flipV="1">
            <a:off x="6470282" y="827620"/>
            <a:ext cx="2406307" cy="1093295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0FB7E8-1A27-43CD-AC22-A85767E9F26C}"/>
              </a:ext>
            </a:extLst>
          </p:cNvPr>
          <p:cNvCxnSpPr/>
          <p:nvPr/>
        </p:nvCxnSpPr>
        <p:spPr>
          <a:xfrm>
            <a:off x="8721969" y="147710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D748681-D796-40E3-850B-8ED6C85D68FC}"/>
              </a:ext>
            </a:extLst>
          </p:cNvPr>
          <p:cNvSpPr txBox="1"/>
          <p:nvPr/>
        </p:nvSpPr>
        <p:spPr>
          <a:xfrm flipH="1">
            <a:off x="9030664" y="1320751"/>
            <a:ext cx="2904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____________________________________________________________________________________________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4E4BBB0-07BE-45A5-85D9-4C3F3EA831CD}"/>
              </a:ext>
            </a:extLst>
          </p:cNvPr>
          <p:cNvCxnSpPr>
            <a:cxnSpLocks/>
          </p:cNvCxnSpPr>
          <p:nvPr/>
        </p:nvCxnSpPr>
        <p:spPr>
          <a:xfrm flipH="1">
            <a:off x="7127886" y="5820507"/>
            <a:ext cx="1749080" cy="64138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B528403-5F4E-4558-A192-AEA59605F54D}"/>
              </a:ext>
            </a:extLst>
          </p:cNvPr>
          <p:cNvSpPr txBox="1"/>
          <p:nvPr/>
        </p:nvSpPr>
        <p:spPr>
          <a:xfrm flipH="1">
            <a:off x="8876965" y="5126218"/>
            <a:ext cx="2904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____________________________________________________________________________________________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127B13A-43E4-498F-9C76-8366EACA8BB0}"/>
              </a:ext>
            </a:extLst>
          </p:cNvPr>
          <p:cNvCxnSpPr>
            <a:cxnSpLocks/>
          </p:cNvCxnSpPr>
          <p:nvPr/>
        </p:nvCxnSpPr>
        <p:spPr>
          <a:xfrm flipV="1">
            <a:off x="3161335" y="1145287"/>
            <a:ext cx="2964228" cy="1092535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1ED308F-7A97-4118-901B-774793A8ED45}"/>
              </a:ext>
            </a:extLst>
          </p:cNvPr>
          <p:cNvSpPr txBox="1"/>
          <p:nvPr/>
        </p:nvSpPr>
        <p:spPr>
          <a:xfrm flipH="1">
            <a:off x="410309" y="1320751"/>
            <a:ext cx="2904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____________________________________________________________________________________________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06322E6-48D2-4ADC-A3CC-541DD1846212}"/>
              </a:ext>
            </a:extLst>
          </p:cNvPr>
          <p:cNvCxnSpPr>
            <a:cxnSpLocks/>
          </p:cNvCxnSpPr>
          <p:nvPr/>
        </p:nvCxnSpPr>
        <p:spPr>
          <a:xfrm flipV="1">
            <a:off x="3161335" y="3896873"/>
            <a:ext cx="2764680" cy="956481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A916AA8-58D9-4FF1-9347-6309C90DC336}"/>
              </a:ext>
            </a:extLst>
          </p:cNvPr>
          <p:cNvSpPr txBox="1"/>
          <p:nvPr/>
        </p:nvSpPr>
        <p:spPr>
          <a:xfrm flipH="1">
            <a:off x="410310" y="4652247"/>
            <a:ext cx="2904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____________________________________________________________________________________________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5D3E18-69BD-4192-ACEA-3E6AA3B1465B}"/>
              </a:ext>
            </a:extLst>
          </p:cNvPr>
          <p:cNvSpPr txBox="1"/>
          <p:nvPr/>
        </p:nvSpPr>
        <p:spPr>
          <a:xfrm>
            <a:off x="465959" y="321529"/>
            <a:ext cx="41774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 smtClean="0"/>
              <a:t>Friday 22</a:t>
            </a:r>
            <a:r>
              <a:rPr lang="en-GB" u="sng" baseline="30000" dirty="0" smtClean="0"/>
              <a:t>nd</a:t>
            </a:r>
            <a:r>
              <a:rPr lang="en-GB" u="sng" dirty="0" smtClean="0"/>
              <a:t> June</a:t>
            </a:r>
          </a:p>
          <a:p>
            <a:endParaRPr lang="en-GB" u="sng" dirty="0"/>
          </a:p>
          <a:p>
            <a:r>
              <a:rPr lang="en-GB" u="sng" dirty="0"/>
              <a:t>OBJ: To explain the Ulverston Coat of Arms</a:t>
            </a:r>
          </a:p>
        </p:txBody>
      </p:sp>
    </p:spTree>
    <p:extLst>
      <p:ext uri="{BB962C8B-B14F-4D97-AF65-F5344CB8AC3E}">
        <p14:creationId xmlns:p14="http://schemas.microsoft.com/office/powerpoint/2010/main" val="1898556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rms (crest) of Ulverston">
            <a:extLst>
              <a:ext uri="{FF2B5EF4-FFF2-40B4-BE49-F238E27FC236}">
                <a16:creationId xmlns:a16="http://schemas.microsoft.com/office/drawing/2014/main" id="{3663EDFB-B983-456D-A9BF-1EE94BE7F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791" y="480987"/>
            <a:ext cx="4068417" cy="58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0FB7E8-1A27-43CD-AC22-A85767E9F26C}"/>
              </a:ext>
            </a:extLst>
          </p:cNvPr>
          <p:cNvCxnSpPr/>
          <p:nvPr/>
        </p:nvCxnSpPr>
        <p:spPr>
          <a:xfrm>
            <a:off x="8721969" y="147710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F5D3E18-69BD-4192-ACEA-3E6AA3B1465B}"/>
              </a:ext>
            </a:extLst>
          </p:cNvPr>
          <p:cNvSpPr txBox="1"/>
          <p:nvPr/>
        </p:nvSpPr>
        <p:spPr>
          <a:xfrm>
            <a:off x="582669" y="480987"/>
            <a:ext cx="4177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/>
              <a:t>Date</a:t>
            </a:r>
          </a:p>
          <a:p>
            <a:r>
              <a:rPr lang="en-GB" u="sng" dirty="0"/>
              <a:t>OBJ: To explain the Ulverston Coat of Arms</a:t>
            </a:r>
          </a:p>
        </p:txBody>
      </p:sp>
    </p:spTree>
    <p:extLst>
      <p:ext uri="{BB962C8B-B14F-4D97-AF65-F5344CB8AC3E}">
        <p14:creationId xmlns:p14="http://schemas.microsoft.com/office/powerpoint/2010/main" val="1454812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289</Words>
  <Application>Microsoft Office PowerPoint</Application>
  <PresentationFormat>Widescreen</PresentationFormat>
  <Paragraphs>35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</vt:lpstr>
      <vt:lpstr>Calibri</vt:lpstr>
      <vt:lpstr>Calibri Light</vt:lpstr>
      <vt:lpstr>Office Theme</vt:lpstr>
      <vt:lpstr>Ulverston</vt:lpstr>
      <vt:lpstr>PowerPoint Presentation</vt:lpstr>
      <vt:lpstr>PowerPoint Presentation</vt:lpstr>
      <vt:lpstr>Ulverston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 have a series of pictures. Use the pictures to help you label the coat of arms. When you have 12 labels, you can colour the picture.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Fletcher</dc:creator>
  <cp:lastModifiedBy>Nancy Fletcher</cp:lastModifiedBy>
  <cp:revision>9</cp:revision>
  <cp:lastPrinted>2018-06-22T07:17:12Z</cp:lastPrinted>
  <dcterms:created xsi:type="dcterms:W3CDTF">2018-06-01T15:17:52Z</dcterms:created>
  <dcterms:modified xsi:type="dcterms:W3CDTF">2018-06-22T15:23:13Z</dcterms:modified>
</cp:coreProperties>
</file>