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23"/>
  </p:notesMasterIdLst>
  <p:sldIdLst>
    <p:sldId id="2229" r:id="rId2"/>
    <p:sldId id="3680" r:id="rId3"/>
    <p:sldId id="3705" r:id="rId4"/>
    <p:sldId id="3706" r:id="rId5"/>
    <p:sldId id="3719" r:id="rId6"/>
    <p:sldId id="3720" r:id="rId7"/>
    <p:sldId id="3721" r:id="rId8"/>
    <p:sldId id="3732" r:id="rId9"/>
    <p:sldId id="3733" r:id="rId10"/>
    <p:sldId id="3734" r:id="rId11"/>
    <p:sldId id="3735" r:id="rId12"/>
    <p:sldId id="3736" r:id="rId13"/>
    <p:sldId id="3737" r:id="rId14"/>
    <p:sldId id="3738" r:id="rId15"/>
    <p:sldId id="3739" r:id="rId16"/>
    <p:sldId id="3740" r:id="rId17"/>
    <p:sldId id="3741" r:id="rId18"/>
    <p:sldId id="3742" r:id="rId19"/>
    <p:sldId id="3743" r:id="rId20"/>
    <p:sldId id="3744" r:id="rId21"/>
    <p:sldId id="374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237F35"/>
    <a:srgbClr val="33CCCC"/>
    <a:srgbClr val="CC00CC"/>
    <a:srgbClr val="FF6600"/>
    <a:srgbClr val="00FF00"/>
    <a:srgbClr val="009999"/>
    <a:srgbClr val="FF0000"/>
    <a:srgbClr val="00FFFF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3" autoAdjust="0"/>
    <p:restoredTop sz="94674"/>
  </p:normalViewPr>
  <p:slideViewPr>
    <p:cSldViewPr snapToGrid="0" snapToObjects="1">
      <p:cViewPr>
        <p:scale>
          <a:sx n="80" d="100"/>
          <a:sy n="80" d="100"/>
        </p:scale>
        <p:origin x="-34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1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0CC07-92B7-764D-A95C-B9D705948D0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BFB2B-CE10-6D41-83AD-B8CE7C62C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50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484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5725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93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3EA14-D496-A244-BB4E-CDAC59E108A9}" type="datetimeFigureOut">
              <a:rPr lang="en-US" smtClean="0">
                <a:solidFill>
                  <a:prstClr val="black"/>
                </a:solidFill>
              </a:rPr>
              <a:pPr/>
              <a:t>6/8/2020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680E2B-5935-A541-854B-D8E310D0F3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16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3EA14-D496-A244-BB4E-CDAC59E108A9}" type="datetimeFigureOut">
              <a:rPr lang="en-US" smtClean="0">
                <a:solidFill>
                  <a:prstClr val="black"/>
                </a:solidFill>
              </a:rPr>
              <a:pPr/>
              <a:t>6/8/2020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680E2B-5935-A541-854B-D8E310D0F3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1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3EA14-D496-A244-BB4E-CDAC59E108A9}" type="datetimeFigureOut">
              <a:rPr lang="en-US" smtClean="0">
                <a:solidFill>
                  <a:prstClr val="black"/>
                </a:solidFill>
              </a:rPr>
              <a:pPr/>
              <a:t>6/8/2020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680E2B-5935-A541-854B-D8E310D0F3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41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3EA14-D496-A244-BB4E-CDAC59E108A9}" type="datetimeFigureOut">
              <a:rPr lang="en-US" smtClean="0">
                <a:solidFill>
                  <a:prstClr val="black"/>
                </a:solidFill>
              </a:rPr>
              <a:pPr/>
              <a:t>6/8/2020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680E2B-5935-A541-854B-D8E310D0F3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8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3EA14-D496-A244-BB4E-CDAC59E108A9}" type="datetimeFigureOut">
              <a:rPr lang="en-US" smtClean="0">
                <a:solidFill>
                  <a:prstClr val="black"/>
                </a:solidFill>
              </a:rPr>
              <a:pPr/>
              <a:t>6/8/2020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680E2B-5935-A541-854B-D8E310D0F3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80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3EA14-D496-A244-BB4E-CDAC59E108A9}" type="datetimeFigureOut">
              <a:rPr lang="en-US" smtClean="0">
                <a:solidFill>
                  <a:prstClr val="black"/>
                </a:solidFill>
              </a:rPr>
              <a:pPr/>
              <a:t>6/8/2020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680E2B-5935-A541-854B-D8E310D0F3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7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3EA14-D496-A244-BB4E-CDAC59E108A9}" type="datetimeFigureOut">
              <a:rPr lang="en-US" smtClean="0">
                <a:solidFill>
                  <a:prstClr val="black"/>
                </a:solidFill>
              </a:rPr>
              <a:pPr/>
              <a:t>6/8/2020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680E2B-5935-A541-854B-D8E310D0F3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12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3EA14-D496-A244-BB4E-CDAC59E108A9}" type="datetimeFigureOut">
              <a:rPr lang="en-US" smtClean="0">
                <a:solidFill>
                  <a:prstClr val="black"/>
                </a:solidFill>
              </a:rPr>
              <a:pPr/>
              <a:t>6/8/2020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680E2B-5935-A541-854B-D8E310D0F3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49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534624D-8AC2-544C-AC62-7887AB8D894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8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67997" y="4113036"/>
            <a:ext cx="3343275" cy="1685925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latin typeface="Arial Rounded MT Bold" panose="020F0704030504030204" pitchFamily="34" charset="0"/>
              </a:rPr>
              <a:t>Example 1</a:t>
            </a:r>
            <a:endParaRPr lang="en-US" sz="3200" b="1" dirty="0">
              <a:latin typeface="Arial Rounded MT Bold" panose="020F070403050403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8402" y="766455"/>
            <a:ext cx="5743371" cy="320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4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081" y="545432"/>
            <a:ext cx="11727838" cy="523550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auto">
          <a:xfrm>
            <a:off x="3082757" y="585271"/>
            <a:ext cx="5885219" cy="51254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66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Get your whiteboards ready!</a:t>
            </a:r>
          </a:p>
        </p:txBody>
      </p:sp>
    </p:spTree>
    <p:extLst>
      <p:ext uri="{BB962C8B-B14F-4D97-AF65-F5344CB8AC3E}">
        <p14:creationId xmlns:p14="http://schemas.microsoft.com/office/powerpoint/2010/main" val="1648447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6796641" y="325714"/>
            <a:ext cx="534060" cy="42862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505673"/>
              </p:ext>
            </p:extLst>
          </p:nvPr>
        </p:nvGraphicFramePr>
        <p:xfrm>
          <a:off x="627086" y="4578960"/>
          <a:ext cx="88855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641374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68063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512586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21109" y="514407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50103" y="513148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20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14497" y="5112240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10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88147" y="4943380"/>
            <a:ext cx="4106488" cy="340319"/>
            <a:chOff x="788147" y="4943380"/>
            <a:chExt cx="4106488" cy="340319"/>
          </a:xfrm>
        </p:grpSpPr>
        <p:sp>
          <p:nvSpPr>
            <p:cNvPr id="23" name="Rectangle 2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239416" y="4940169"/>
            <a:ext cx="4106488" cy="340319"/>
            <a:chOff x="788147" y="4943380"/>
            <a:chExt cx="4106488" cy="340319"/>
          </a:xfrm>
        </p:grpSpPr>
        <p:sp>
          <p:nvSpPr>
            <p:cNvPr id="33" name="Rectangle 3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7" name="Oval 6"/>
          <p:cNvSpPr/>
          <p:nvPr/>
        </p:nvSpPr>
        <p:spPr>
          <a:xfrm>
            <a:off x="5866671" y="4674380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43" name="Rectangle 42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12 + 2 = </a:t>
              </a:r>
              <a:endParaRPr lang="en-US" sz="7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338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8543555" y="325714"/>
            <a:ext cx="534060" cy="42862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505673"/>
              </p:ext>
            </p:extLst>
          </p:nvPr>
        </p:nvGraphicFramePr>
        <p:xfrm>
          <a:off x="627086" y="4578960"/>
          <a:ext cx="88855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641374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68063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512586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21109" y="514407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50103" y="513148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20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14497" y="5112240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10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88147" y="4943380"/>
            <a:ext cx="4106488" cy="340319"/>
            <a:chOff x="788147" y="4943380"/>
            <a:chExt cx="4106488" cy="340319"/>
          </a:xfrm>
        </p:grpSpPr>
        <p:sp>
          <p:nvSpPr>
            <p:cNvPr id="23" name="Rectangle 2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239416" y="4940169"/>
            <a:ext cx="4106488" cy="340319"/>
            <a:chOff x="788147" y="4943380"/>
            <a:chExt cx="4106488" cy="340319"/>
          </a:xfrm>
        </p:grpSpPr>
        <p:sp>
          <p:nvSpPr>
            <p:cNvPr id="33" name="Rectangle 3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7" name="Oval 6"/>
          <p:cNvSpPr/>
          <p:nvPr/>
        </p:nvSpPr>
        <p:spPr>
          <a:xfrm>
            <a:off x="5866671" y="4674380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Freeform 23">
            <a:extLst>
              <a:ext uri="{FF2B5EF4-FFF2-40B4-BE49-F238E27FC236}">
                <a16:creationId xmlns:a16="http://schemas.microsoft.com/office/drawing/2014/main" xmlns="" id="{63D7C5BB-3696-40C0-863C-1849BDF88EEF}"/>
              </a:ext>
            </a:extLst>
          </p:cNvPr>
          <p:cNvSpPr>
            <a:spLocks/>
          </p:cNvSpPr>
          <p:nvPr/>
        </p:nvSpPr>
        <p:spPr bwMode="auto">
          <a:xfrm>
            <a:off x="5979953" y="4213932"/>
            <a:ext cx="404737" cy="341505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544" y="0"/>
              </a:cxn>
              <a:cxn ang="0">
                <a:pos x="1587" y="363"/>
              </a:cxn>
            </a:cxnLst>
            <a:rect l="0" t="0" r="r" b="b"/>
            <a:pathLst>
              <a:path w="1587" h="363">
                <a:moveTo>
                  <a:pt x="0" y="363"/>
                </a:moveTo>
                <a:cubicBezTo>
                  <a:pt x="140" y="181"/>
                  <a:pt x="280" y="0"/>
                  <a:pt x="544" y="0"/>
                </a:cubicBezTo>
                <a:cubicBezTo>
                  <a:pt x="808" y="0"/>
                  <a:pt x="1413" y="303"/>
                  <a:pt x="1587" y="363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GB" sz="1400" dirty="0">
              <a:solidFill>
                <a:prstClr val="black"/>
              </a:solidFill>
              <a:latin typeface="AR CENA" pitchFamily="2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746896" y="4669173"/>
            <a:ext cx="180000" cy="18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14</a:t>
              </a:r>
              <a:endParaRPr lang="en-US" sz="115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14</a:t>
            </a:r>
            <a:endParaRPr lang="en-US" sz="72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12 + 2 = </a:t>
              </a:r>
              <a:endParaRPr lang="en-US" sz="7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ounded Rectangular Callout 53"/>
          <p:cNvSpPr/>
          <p:nvPr/>
        </p:nvSpPr>
        <p:spPr>
          <a:xfrm>
            <a:off x="10231216" y="3601007"/>
            <a:ext cx="1395420" cy="858712"/>
          </a:xfrm>
          <a:prstGeom prst="wedgeRoundRectCallout">
            <a:avLst>
              <a:gd name="adj1" fmla="val 9690"/>
              <a:gd name="adj2" fmla="val 80451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Count on TWO</a:t>
            </a:r>
            <a:endParaRPr lang="en-US" b="1" dirty="0">
              <a:latin typeface="Arial Rounded MT Bold" panose="020F0704030504030204" pitchFamily="34" charset="0"/>
            </a:endParaRPr>
          </a:p>
        </p:txBody>
      </p:sp>
      <p:sp>
        <p:nvSpPr>
          <p:cNvPr id="55" name="Freeform 23">
            <a:extLst>
              <a:ext uri="{FF2B5EF4-FFF2-40B4-BE49-F238E27FC236}">
                <a16:creationId xmlns:a16="http://schemas.microsoft.com/office/drawing/2014/main" xmlns="" id="{63D7C5BB-3696-40C0-863C-1849BDF88EEF}"/>
              </a:ext>
            </a:extLst>
          </p:cNvPr>
          <p:cNvSpPr>
            <a:spLocks/>
          </p:cNvSpPr>
          <p:nvPr/>
        </p:nvSpPr>
        <p:spPr bwMode="auto">
          <a:xfrm>
            <a:off x="6432159" y="4213932"/>
            <a:ext cx="404737" cy="341505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544" y="0"/>
              </a:cxn>
              <a:cxn ang="0">
                <a:pos x="1587" y="363"/>
              </a:cxn>
            </a:cxnLst>
            <a:rect l="0" t="0" r="r" b="b"/>
            <a:pathLst>
              <a:path w="1587" h="363">
                <a:moveTo>
                  <a:pt x="0" y="363"/>
                </a:moveTo>
                <a:cubicBezTo>
                  <a:pt x="140" y="181"/>
                  <a:pt x="280" y="0"/>
                  <a:pt x="544" y="0"/>
                </a:cubicBezTo>
                <a:cubicBezTo>
                  <a:pt x="808" y="0"/>
                  <a:pt x="1413" y="303"/>
                  <a:pt x="1587" y="363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GB" sz="1400" dirty="0">
              <a:solidFill>
                <a:prstClr val="black"/>
              </a:solidFill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64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2" grpId="0" animBg="1"/>
      <p:bldP spid="43" grpId="0" animBg="1"/>
      <p:bldP spid="44" grpId="0" animBg="1"/>
      <p:bldP spid="45" grpId="0" animBg="1"/>
      <p:bldP spid="50" grpId="0"/>
      <p:bldP spid="54" grpId="0" animBg="1"/>
      <p:bldP spid="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14</a:t>
              </a:r>
              <a:endParaRPr lang="en-US" sz="115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14</a:t>
            </a:r>
            <a:endParaRPr lang="en-US" sz="72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12 + 2 = </a:t>
              </a:r>
              <a:endParaRPr lang="en-US" sz="7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231338"/>
              </p:ext>
            </p:extLst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35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14</a:t>
              </a:r>
              <a:endParaRPr lang="en-US" sz="115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14</a:t>
            </a:r>
            <a:endParaRPr lang="en-US" sz="72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12 + 2 = </a:t>
              </a:r>
              <a:endParaRPr lang="en-US" sz="7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552246"/>
              </p:ext>
            </p:extLst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384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14</a:t>
              </a:r>
              <a:endParaRPr lang="en-US" sz="115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14</a:t>
            </a:r>
            <a:endParaRPr lang="en-US" sz="72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schemeClr val="tx1"/>
                  </a:solidFill>
                  <a:latin typeface="Arial Rounded MT Bold" panose="020F0704030504030204" pitchFamily="34" charset="0"/>
                </a:rPr>
                <a:t>12 + 2 = </a:t>
              </a:r>
              <a:endParaRPr lang="en-US" sz="7200" b="1" dirty="0">
                <a:solidFill>
                  <a:schemeClr val="tx1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105555"/>
              </p:ext>
            </p:extLst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3293651" y="4008182"/>
            <a:ext cx="1589320" cy="631878"/>
            <a:chOff x="3691734" y="3881449"/>
            <a:chExt cx="856943" cy="341505"/>
          </a:xfrm>
        </p:grpSpPr>
        <p:sp>
          <p:nvSpPr>
            <p:cNvPr id="18" name="Freeform 23">
              <a:extLst>
                <a:ext uri="{FF2B5EF4-FFF2-40B4-BE49-F238E27FC236}">
                  <a16:creationId xmlns:a16="http://schemas.microsoft.com/office/drawing/2014/main" xmlns="" id="{63D7C5BB-3696-40C0-863C-1849BDF88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1734" y="3881449"/>
              <a:ext cx="404737" cy="34150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544" y="0"/>
                </a:cxn>
                <a:cxn ang="0">
                  <a:pos x="1587" y="363"/>
                </a:cxn>
              </a:cxnLst>
              <a:rect l="0" t="0" r="r" b="b"/>
              <a:pathLst>
                <a:path w="1587" h="363">
                  <a:moveTo>
                    <a:pt x="0" y="363"/>
                  </a:moveTo>
                  <a:cubicBezTo>
                    <a:pt x="140" y="181"/>
                    <a:pt x="280" y="0"/>
                    <a:pt x="544" y="0"/>
                  </a:cubicBezTo>
                  <a:cubicBezTo>
                    <a:pt x="808" y="0"/>
                    <a:pt x="1413" y="303"/>
                    <a:pt x="1587" y="363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GB" sz="1400" dirty="0">
                <a:solidFill>
                  <a:prstClr val="black"/>
                </a:solidFill>
                <a:latin typeface="AR CENA" pitchFamily="2" charset="0"/>
              </a:endParaRPr>
            </a:p>
          </p:txBody>
        </p:sp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xmlns="" id="{63D7C5BB-3696-40C0-863C-1849BDF88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0" y="3881449"/>
              <a:ext cx="404737" cy="34150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544" y="0"/>
                </a:cxn>
                <a:cxn ang="0">
                  <a:pos x="1587" y="363"/>
                </a:cxn>
              </a:cxnLst>
              <a:rect l="0" t="0" r="r" b="b"/>
              <a:pathLst>
                <a:path w="1587" h="363">
                  <a:moveTo>
                    <a:pt x="0" y="363"/>
                  </a:moveTo>
                  <a:cubicBezTo>
                    <a:pt x="140" y="181"/>
                    <a:pt x="280" y="0"/>
                    <a:pt x="544" y="0"/>
                  </a:cubicBezTo>
                  <a:cubicBezTo>
                    <a:pt x="808" y="0"/>
                    <a:pt x="1413" y="303"/>
                    <a:pt x="1587" y="363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GB" sz="1400" dirty="0">
                <a:solidFill>
                  <a:prstClr val="black"/>
                </a:solidFill>
                <a:latin typeface="AR CEN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971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67997" y="4113036"/>
            <a:ext cx="3343275" cy="1685925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prstClr val="white"/>
                </a:solidFill>
                <a:latin typeface="Arial Rounded MT Bold" panose="020F0704030504030204" pitchFamily="34" charset="0"/>
              </a:rPr>
              <a:t>Example 2</a:t>
            </a:r>
            <a:endParaRPr lang="en-US" sz="3200" b="1" dirty="0">
              <a:solidFill>
                <a:prstClr val="white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8402" y="766455"/>
            <a:ext cx="5743371" cy="320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0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081" y="545432"/>
            <a:ext cx="11727838" cy="523550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auto">
          <a:xfrm>
            <a:off x="3082757" y="585271"/>
            <a:ext cx="5885219" cy="51254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66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Get your whiteboards ready!</a:t>
            </a:r>
          </a:p>
        </p:txBody>
      </p:sp>
    </p:spTree>
    <p:extLst>
      <p:ext uri="{BB962C8B-B14F-4D97-AF65-F5344CB8AC3E}">
        <p14:creationId xmlns:p14="http://schemas.microsoft.com/office/powerpoint/2010/main" val="2483245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6796641" y="325714"/>
            <a:ext cx="534060" cy="42862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7086" y="4578960"/>
          <a:ext cx="88855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641374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68063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512586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21109" y="514407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50103" y="513148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20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14497" y="5112240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10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88147" y="4943380"/>
            <a:ext cx="4106488" cy="340319"/>
            <a:chOff x="788147" y="4943380"/>
            <a:chExt cx="4106488" cy="340319"/>
          </a:xfrm>
        </p:grpSpPr>
        <p:sp>
          <p:nvSpPr>
            <p:cNvPr id="23" name="Rectangle 2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239416" y="4940169"/>
            <a:ext cx="4106488" cy="340319"/>
            <a:chOff x="788147" y="4943380"/>
            <a:chExt cx="4106488" cy="340319"/>
          </a:xfrm>
        </p:grpSpPr>
        <p:sp>
          <p:nvSpPr>
            <p:cNvPr id="33" name="Rectangle 3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7" name="Oval 6"/>
          <p:cNvSpPr/>
          <p:nvPr/>
        </p:nvSpPr>
        <p:spPr>
          <a:xfrm>
            <a:off x="6763006" y="4672015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43" name="Rectangle 42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14 + 3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1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8543555" y="325714"/>
            <a:ext cx="534060" cy="42862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7086" y="4578960"/>
          <a:ext cx="88855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641374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68063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512586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21109" y="514407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50103" y="513148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20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14497" y="5112240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10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88147" y="4943380"/>
            <a:ext cx="4106488" cy="340319"/>
            <a:chOff x="788147" y="4943380"/>
            <a:chExt cx="4106488" cy="340319"/>
          </a:xfrm>
        </p:grpSpPr>
        <p:sp>
          <p:nvSpPr>
            <p:cNvPr id="23" name="Rectangle 2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239416" y="4940169"/>
            <a:ext cx="4106488" cy="340319"/>
            <a:chOff x="788147" y="4943380"/>
            <a:chExt cx="4106488" cy="340319"/>
          </a:xfrm>
        </p:grpSpPr>
        <p:sp>
          <p:nvSpPr>
            <p:cNvPr id="33" name="Rectangle 3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Freeform 23">
            <a:extLst>
              <a:ext uri="{FF2B5EF4-FFF2-40B4-BE49-F238E27FC236}">
                <a16:creationId xmlns:a16="http://schemas.microsoft.com/office/drawing/2014/main" xmlns="" id="{63D7C5BB-3696-40C0-863C-1849BDF88EEF}"/>
              </a:ext>
            </a:extLst>
          </p:cNvPr>
          <p:cNvSpPr>
            <a:spLocks/>
          </p:cNvSpPr>
          <p:nvPr/>
        </p:nvSpPr>
        <p:spPr bwMode="auto">
          <a:xfrm>
            <a:off x="6849292" y="4221487"/>
            <a:ext cx="404737" cy="341505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544" y="0"/>
              </a:cxn>
              <a:cxn ang="0">
                <a:pos x="1587" y="363"/>
              </a:cxn>
            </a:cxnLst>
            <a:rect l="0" t="0" r="r" b="b"/>
            <a:pathLst>
              <a:path w="1587" h="363">
                <a:moveTo>
                  <a:pt x="0" y="363"/>
                </a:moveTo>
                <a:cubicBezTo>
                  <a:pt x="140" y="181"/>
                  <a:pt x="280" y="0"/>
                  <a:pt x="544" y="0"/>
                </a:cubicBezTo>
                <a:cubicBezTo>
                  <a:pt x="808" y="0"/>
                  <a:pt x="1413" y="303"/>
                  <a:pt x="1587" y="363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GB" sz="1400" dirty="0">
              <a:solidFill>
                <a:prstClr val="black"/>
              </a:solidFill>
              <a:latin typeface="AR CENA" pitchFamily="2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8096716" y="4672015"/>
            <a:ext cx="180000" cy="18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</a:t>
              </a:r>
              <a:endParaRPr lang="en-US" sz="115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17</a:t>
            </a:r>
            <a:endParaRPr lang="en-US" sz="7200" b="1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14 + 3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54" name="Rounded Rectangular Callout 53"/>
          <p:cNvSpPr/>
          <p:nvPr/>
        </p:nvSpPr>
        <p:spPr>
          <a:xfrm>
            <a:off x="10231216" y="3601007"/>
            <a:ext cx="1395420" cy="858712"/>
          </a:xfrm>
          <a:prstGeom prst="wedgeRoundRectCallout">
            <a:avLst>
              <a:gd name="adj1" fmla="val 9690"/>
              <a:gd name="adj2" fmla="val 80451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prstClr val="white"/>
                </a:solidFill>
                <a:latin typeface="Arial Rounded MT Bold" panose="020F0704030504030204" pitchFamily="34" charset="0"/>
              </a:rPr>
              <a:t>Count on THREE</a:t>
            </a:r>
            <a:endParaRPr lang="en-US" b="1" dirty="0">
              <a:solidFill>
                <a:prstClr val="white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5" name="Freeform 23">
            <a:extLst>
              <a:ext uri="{FF2B5EF4-FFF2-40B4-BE49-F238E27FC236}">
                <a16:creationId xmlns:a16="http://schemas.microsoft.com/office/drawing/2014/main" xmlns="" id="{63D7C5BB-3696-40C0-863C-1849BDF88EEF}"/>
              </a:ext>
            </a:extLst>
          </p:cNvPr>
          <p:cNvSpPr>
            <a:spLocks/>
          </p:cNvSpPr>
          <p:nvPr/>
        </p:nvSpPr>
        <p:spPr bwMode="auto">
          <a:xfrm>
            <a:off x="7301498" y="4221487"/>
            <a:ext cx="404737" cy="341505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544" y="0"/>
              </a:cxn>
              <a:cxn ang="0">
                <a:pos x="1587" y="363"/>
              </a:cxn>
            </a:cxnLst>
            <a:rect l="0" t="0" r="r" b="b"/>
            <a:pathLst>
              <a:path w="1587" h="363">
                <a:moveTo>
                  <a:pt x="0" y="363"/>
                </a:moveTo>
                <a:cubicBezTo>
                  <a:pt x="140" y="181"/>
                  <a:pt x="280" y="0"/>
                  <a:pt x="544" y="0"/>
                </a:cubicBezTo>
                <a:cubicBezTo>
                  <a:pt x="808" y="0"/>
                  <a:pt x="1413" y="303"/>
                  <a:pt x="1587" y="363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GB" sz="1400" dirty="0">
              <a:solidFill>
                <a:prstClr val="black"/>
              </a:solidFill>
              <a:latin typeface="AR CENA" pitchFamily="2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763006" y="4672015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Freeform 23">
            <a:extLst>
              <a:ext uri="{FF2B5EF4-FFF2-40B4-BE49-F238E27FC236}">
                <a16:creationId xmlns:a16="http://schemas.microsoft.com/office/drawing/2014/main" xmlns="" id="{63D7C5BB-3696-40C0-863C-1849BDF88EEF}"/>
              </a:ext>
            </a:extLst>
          </p:cNvPr>
          <p:cNvSpPr>
            <a:spLocks/>
          </p:cNvSpPr>
          <p:nvPr/>
        </p:nvSpPr>
        <p:spPr bwMode="auto">
          <a:xfrm>
            <a:off x="7754058" y="4221487"/>
            <a:ext cx="404737" cy="341505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544" y="0"/>
              </a:cxn>
              <a:cxn ang="0">
                <a:pos x="1587" y="363"/>
              </a:cxn>
            </a:cxnLst>
            <a:rect l="0" t="0" r="r" b="b"/>
            <a:pathLst>
              <a:path w="1587" h="363">
                <a:moveTo>
                  <a:pt x="0" y="363"/>
                </a:moveTo>
                <a:cubicBezTo>
                  <a:pt x="140" y="181"/>
                  <a:pt x="280" y="0"/>
                  <a:pt x="544" y="0"/>
                </a:cubicBezTo>
                <a:cubicBezTo>
                  <a:pt x="808" y="0"/>
                  <a:pt x="1413" y="303"/>
                  <a:pt x="1587" y="363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GB" sz="1400" dirty="0">
              <a:solidFill>
                <a:prstClr val="black"/>
              </a:solidFill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85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2" grpId="0" animBg="1"/>
      <p:bldP spid="43" grpId="0" animBg="1"/>
      <p:bldP spid="44" grpId="0" animBg="1"/>
      <p:bldP spid="45" grpId="0" animBg="1"/>
      <p:bldP spid="50" grpId="0"/>
      <p:bldP spid="54" grpId="0" animBg="1"/>
      <p:bldP spid="55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</a:t>
              </a:r>
              <a:endParaRPr lang="en-US" sz="115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17</a:t>
            </a:r>
            <a:endParaRPr lang="en-US" sz="7200" b="1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14 + 3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77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</a:t>
              </a:r>
              <a:endParaRPr lang="en-US" sz="115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17</a:t>
            </a:r>
            <a:endParaRPr lang="en-US" sz="7200" b="1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14 + 3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851744"/>
              </p:ext>
            </p:extLst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852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</a:t>
              </a:r>
              <a:endParaRPr lang="en-US" sz="115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17</a:t>
            </a:r>
            <a:endParaRPr lang="en-US" sz="7200" b="1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14 + 3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220156"/>
              </p:ext>
            </p:extLst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722549" y="4004346"/>
            <a:ext cx="2263491" cy="638918"/>
            <a:chOff x="3557264" y="3593967"/>
            <a:chExt cx="2427999" cy="638918"/>
          </a:xfrm>
        </p:grpSpPr>
        <p:grpSp>
          <p:nvGrpSpPr>
            <p:cNvPr id="18" name="Group 17"/>
            <p:cNvGrpSpPr/>
            <p:nvPr/>
          </p:nvGrpSpPr>
          <p:grpSpPr>
            <a:xfrm>
              <a:off x="3557264" y="3593967"/>
              <a:ext cx="1589320" cy="631878"/>
              <a:chOff x="3691734" y="3881449"/>
              <a:chExt cx="856943" cy="341505"/>
            </a:xfrm>
          </p:grpSpPr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xmlns="" id="{63D7C5BB-3696-40C0-863C-1849BDF88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1734" y="3881449"/>
                <a:ext cx="404737" cy="341505"/>
              </a:xfrm>
              <a:custGeom>
                <a:avLst/>
                <a:gdLst/>
                <a:ahLst/>
                <a:cxnLst>
                  <a:cxn ang="0">
                    <a:pos x="0" y="363"/>
                  </a:cxn>
                  <a:cxn ang="0">
                    <a:pos x="544" y="0"/>
                  </a:cxn>
                  <a:cxn ang="0">
                    <a:pos x="1587" y="363"/>
                  </a:cxn>
                </a:cxnLst>
                <a:rect l="0" t="0" r="r" b="b"/>
                <a:pathLst>
                  <a:path w="1587" h="363">
                    <a:moveTo>
                      <a:pt x="0" y="363"/>
                    </a:moveTo>
                    <a:cubicBezTo>
                      <a:pt x="140" y="181"/>
                      <a:pt x="280" y="0"/>
                      <a:pt x="544" y="0"/>
                    </a:cubicBezTo>
                    <a:cubicBezTo>
                      <a:pt x="808" y="0"/>
                      <a:pt x="1413" y="303"/>
                      <a:pt x="1587" y="363"/>
                    </a:cubicBezTo>
                  </a:path>
                </a:pathLst>
              </a:custGeom>
              <a:noFill/>
              <a:ln w="57150">
                <a:solidFill>
                  <a:srgbClr val="00B050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en-GB" sz="1400" dirty="0">
                  <a:solidFill>
                    <a:prstClr val="black"/>
                  </a:solidFill>
                  <a:latin typeface="AR CENA" pitchFamily="2" charset="0"/>
                </a:endParaRPr>
              </a:p>
            </p:txBody>
          </p:sp>
          <p:sp>
            <p:nvSpPr>
              <p:cNvPr id="22" name="Freeform 23">
                <a:extLst>
                  <a:ext uri="{FF2B5EF4-FFF2-40B4-BE49-F238E27FC236}">
                    <a16:creationId xmlns:a16="http://schemas.microsoft.com/office/drawing/2014/main" xmlns="" id="{63D7C5BB-3696-40C0-863C-1849BDF88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3940" y="3881449"/>
                <a:ext cx="404737" cy="341505"/>
              </a:xfrm>
              <a:custGeom>
                <a:avLst/>
                <a:gdLst/>
                <a:ahLst/>
                <a:cxnLst>
                  <a:cxn ang="0">
                    <a:pos x="0" y="363"/>
                  </a:cxn>
                  <a:cxn ang="0">
                    <a:pos x="544" y="0"/>
                  </a:cxn>
                  <a:cxn ang="0">
                    <a:pos x="1587" y="363"/>
                  </a:cxn>
                </a:cxnLst>
                <a:rect l="0" t="0" r="r" b="b"/>
                <a:pathLst>
                  <a:path w="1587" h="363">
                    <a:moveTo>
                      <a:pt x="0" y="363"/>
                    </a:moveTo>
                    <a:cubicBezTo>
                      <a:pt x="140" y="181"/>
                      <a:pt x="280" y="0"/>
                      <a:pt x="544" y="0"/>
                    </a:cubicBezTo>
                    <a:cubicBezTo>
                      <a:pt x="808" y="0"/>
                      <a:pt x="1413" y="303"/>
                      <a:pt x="1587" y="363"/>
                    </a:cubicBezTo>
                  </a:path>
                </a:pathLst>
              </a:custGeom>
              <a:noFill/>
              <a:ln w="57150">
                <a:solidFill>
                  <a:srgbClr val="00B050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en-GB" sz="1400" dirty="0">
                  <a:solidFill>
                    <a:prstClr val="black"/>
                  </a:solidFill>
                  <a:latin typeface="AR CENA" pitchFamily="2" charset="0"/>
                </a:endParaRPr>
              </a:p>
            </p:txBody>
          </p:sp>
        </p:grp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xmlns="" id="{63D7C5BB-3696-40C0-863C-1849BDF88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4622" y="3601007"/>
              <a:ext cx="750641" cy="631878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544" y="0"/>
                </a:cxn>
                <a:cxn ang="0">
                  <a:pos x="1587" y="363"/>
                </a:cxn>
              </a:cxnLst>
              <a:rect l="0" t="0" r="r" b="b"/>
              <a:pathLst>
                <a:path w="1587" h="363">
                  <a:moveTo>
                    <a:pt x="0" y="363"/>
                  </a:moveTo>
                  <a:cubicBezTo>
                    <a:pt x="140" y="181"/>
                    <a:pt x="280" y="0"/>
                    <a:pt x="544" y="0"/>
                  </a:cubicBezTo>
                  <a:cubicBezTo>
                    <a:pt x="808" y="0"/>
                    <a:pt x="1413" y="303"/>
                    <a:pt x="1587" y="363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GB" sz="1400" dirty="0">
                <a:solidFill>
                  <a:prstClr val="black"/>
                </a:solidFill>
                <a:latin typeface="AR CEN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616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67997" y="4113036"/>
            <a:ext cx="3343275" cy="1685925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prstClr val="white"/>
                </a:solidFill>
                <a:latin typeface="Arial Rounded MT Bold" panose="020F0704030504030204" pitchFamily="34" charset="0"/>
              </a:rPr>
              <a:t>Example 3</a:t>
            </a:r>
            <a:endParaRPr lang="en-US" sz="3200" b="1" dirty="0">
              <a:solidFill>
                <a:prstClr val="white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8402" y="766455"/>
            <a:ext cx="5743371" cy="320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6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081" y="545432"/>
            <a:ext cx="11727838" cy="523550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auto">
          <a:xfrm>
            <a:off x="3082757" y="585271"/>
            <a:ext cx="5885219" cy="51254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66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Get your whiteboards ready!</a:t>
            </a:r>
          </a:p>
        </p:txBody>
      </p:sp>
    </p:spTree>
    <p:extLst>
      <p:ext uri="{BB962C8B-B14F-4D97-AF65-F5344CB8AC3E}">
        <p14:creationId xmlns:p14="http://schemas.microsoft.com/office/powerpoint/2010/main" val="2818328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6796641" y="325714"/>
            <a:ext cx="534060" cy="42862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7086" y="4578960"/>
          <a:ext cx="88855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641374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68063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512586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21109" y="514407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50103" y="513148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20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14497" y="5112240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10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88147" y="4943380"/>
            <a:ext cx="4106488" cy="340319"/>
            <a:chOff x="788147" y="4943380"/>
            <a:chExt cx="4106488" cy="340319"/>
          </a:xfrm>
        </p:grpSpPr>
        <p:sp>
          <p:nvSpPr>
            <p:cNvPr id="23" name="Rectangle 2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239416" y="4940169"/>
            <a:ext cx="4106488" cy="340319"/>
            <a:chOff x="788147" y="4943380"/>
            <a:chExt cx="4106488" cy="340319"/>
          </a:xfrm>
        </p:grpSpPr>
        <p:sp>
          <p:nvSpPr>
            <p:cNvPr id="33" name="Rectangle 3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43" name="Rectangle 42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 + 2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Oval 44"/>
          <p:cNvSpPr/>
          <p:nvPr/>
        </p:nvSpPr>
        <p:spPr>
          <a:xfrm>
            <a:off x="8096716" y="4680660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9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 animBg="1"/>
      <p:bldP spid="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8543555" y="325714"/>
            <a:ext cx="534060" cy="42862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7086" y="4578960"/>
          <a:ext cx="88855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44427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641374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68063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512586" y="4392240"/>
            <a:ext cx="0" cy="72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21109" y="514407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50103" y="5131485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20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14497" y="5112240"/>
            <a:ext cx="1324965" cy="5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10</a:t>
            </a:r>
            <a:endParaRPr lang="en-US" sz="36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88147" y="4943380"/>
            <a:ext cx="4106488" cy="340319"/>
            <a:chOff x="788147" y="4943380"/>
            <a:chExt cx="4106488" cy="340319"/>
          </a:xfrm>
        </p:grpSpPr>
        <p:sp>
          <p:nvSpPr>
            <p:cNvPr id="23" name="Rectangle 2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239416" y="4940169"/>
            <a:ext cx="4106488" cy="340319"/>
            <a:chOff x="788147" y="4943380"/>
            <a:chExt cx="4106488" cy="340319"/>
          </a:xfrm>
        </p:grpSpPr>
        <p:sp>
          <p:nvSpPr>
            <p:cNvPr id="33" name="Rectangle 32"/>
            <p:cNvSpPr/>
            <p:nvPr/>
          </p:nvSpPr>
          <p:spPr>
            <a:xfrm>
              <a:off x="788147" y="4944127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11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35175" y="4944126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12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82203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13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29231" y="4943384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14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568885" y="4943383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15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008539" y="4943382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16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462941" y="494980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17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895221" y="4943381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18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49623" y="4943380"/>
              <a:ext cx="545012" cy="333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00B050"/>
                  </a:solidFill>
                  <a:latin typeface="Arial Rounded MT Bold" panose="020F0704030504030204" pitchFamily="34" charset="0"/>
                </a:rPr>
                <a:t>19</a:t>
              </a:r>
              <a:endParaRPr lang="en-US" sz="2000" b="1" dirty="0">
                <a:solidFill>
                  <a:srgbClr val="00B050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Freeform 23">
            <a:extLst>
              <a:ext uri="{FF2B5EF4-FFF2-40B4-BE49-F238E27FC236}">
                <a16:creationId xmlns:a16="http://schemas.microsoft.com/office/drawing/2014/main" xmlns="" id="{63D7C5BB-3696-40C0-863C-1849BDF88EEF}"/>
              </a:ext>
            </a:extLst>
          </p:cNvPr>
          <p:cNvSpPr>
            <a:spLocks/>
          </p:cNvSpPr>
          <p:nvPr/>
        </p:nvSpPr>
        <p:spPr bwMode="auto">
          <a:xfrm>
            <a:off x="8195528" y="4221487"/>
            <a:ext cx="404737" cy="341505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544" y="0"/>
              </a:cxn>
              <a:cxn ang="0">
                <a:pos x="1587" y="363"/>
              </a:cxn>
            </a:cxnLst>
            <a:rect l="0" t="0" r="r" b="b"/>
            <a:pathLst>
              <a:path w="1587" h="363">
                <a:moveTo>
                  <a:pt x="0" y="363"/>
                </a:moveTo>
                <a:cubicBezTo>
                  <a:pt x="140" y="181"/>
                  <a:pt x="280" y="0"/>
                  <a:pt x="544" y="0"/>
                </a:cubicBezTo>
                <a:cubicBezTo>
                  <a:pt x="808" y="0"/>
                  <a:pt x="1413" y="303"/>
                  <a:pt x="1587" y="363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GB" sz="1400" dirty="0">
              <a:solidFill>
                <a:prstClr val="black"/>
              </a:solidFill>
              <a:latin typeface="AR CENA" pitchFamily="2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8969738" y="4674380"/>
            <a:ext cx="180000" cy="18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19</a:t>
              </a:r>
              <a:endParaRPr lang="en-US" sz="115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19</a:t>
            </a:r>
            <a:endParaRPr lang="en-US" sz="7200" b="1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 + 2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54" name="Rounded Rectangular Callout 53"/>
          <p:cNvSpPr/>
          <p:nvPr/>
        </p:nvSpPr>
        <p:spPr>
          <a:xfrm>
            <a:off x="10231216" y="3601007"/>
            <a:ext cx="1395420" cy="858712"/>
          </a:xfrm>
          <a:prstGeom prst="wedgeRoundRectCallout">
            <a:avLst>
              <a:gd name="adj1" fmla="val 9690"/>
              <a:gd name="adj2" fmla="val 80451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prstClr val="white"/>
                </a:solidFill>
                <a:latin typeface="Arial Rounded MT Bold" panose="020F0704030504030204" pitchFamily="34" charset="0"/>
              </a:rPr>
              <a:t>Count on TWO</a:t>
            </a:r>
            <a:endParaRPr lang="en-US" b="1" dirty="0">
              <a:solidFill>
                <a:prstClr val="white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5" name="Freeform 23">
            <a:extLst>
              <a:ext uri="{FF2B5EF4-FFF2-40B4-BE49-F238E27FC236}">
                <a16:creationId xmlns:a16="http://schemas.microsoft.com/office/drawing/2014/main" xmlns="" id="{63D7C5BB-3696-40C0-863C-1849BDF88EEF}"/>
              </a:ext>
            </a:extLst>
          </p:cNvPr>
          <p:cNvSpPr>
            <a:spLocks/>
          </p:cNvSpPr>
          <p:nvPr/>
        </p:nvSpPr>
        <p:spPr bwMode="auto">
          <a:xfrm>
            <a:off x="8647734" y="4221487"/>
            <a:ext cx="404737" cy="341505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544" y="0"/>
              </a:cxn>
              <a:cxn ang="0">
                <a:pos x="1587" y="363"/>
              </a:cxn>
            </a:cxnLst>
            <a:rect l="0" t="0" r="r" b="b"/>
            <a:pathLst>
              <a:path w="1587" h="363">
                <a:moveTo>
                  <a:pt x="0" y="363"/>
                </a:moveTo>
                <a:cubicBezTo>
                  <a:pt x="140" y="181"/>
                  <a:pt x="280" y="0"/>
                  <a:pt x="544" y="0"/>
                </a:cubicBezTo>
                <a:cubicBezTo>
                  <a:pt x="808" y="0"/>
                  <a:pt x="1413" y="303"/>
                  <a:pt x="1587" y="363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GB" sz="1400" dirty="0">
              <a:solidFill>
                <a:prstClr val="black"/>
              </a:solidFill>
              <a:latin typeface="AR CENA" pitchFamily="2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8096716" y="4680660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73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2" grpId="0" animBg="1"/>
      <p:bldP spid="43" grpId="0" animBg="1"/>
      <p:bldP spid="44" grpId="0" animBg="1"/>
      <p:bldP spid="45" grpId="0" animBg="1"/>
      <p:bldP spid="50" grpId="0"/>
      <p:bldP spid="54" grpId="0" animBg="1"/>
      <p:bldP spid="5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19</a:t>
              </a:r>
              <a:endParaRPr lang="en-US" sz="115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19</a:t>
            </a:r>
            <a:endParaRPr lang="en-US" sz="7200" b="1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 + 2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/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04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19</a:t>
              </a:r>
              <a:endParaRPr lang="en-US" sz="115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19</a:t>
            </a:r>
            <a:endParaRPr lang="en-US" sz="7200" b="1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 + 2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449007"/>
              </p:ext>
            </p:extLst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566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49264" y="201086"/>
            <a:ext cx="4871813" cy="3399921"/>
            <a:chOff x="27601" y="568826"/>
            <a:chExt cx="4108071" cy="2687893"/>
          </a:xfrm>
        </p:grpSpPr>
        <p:sp>
          <p:nvSpPr>
            <p:cNvPr id="14" name="Rounded Rectangle 13"/>
            <p:cNvSpPr/>
            <p:nvPr/>
          </p:nvSpPr>
          <p:spPr>
            <a:xfrm>
              <a:off x="304156" y="568826"/>
              <a:ext cx="3644331" cy="268789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37F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942" y="1212801"/>
              <a:ext cx="3424758" cy="2043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find the starting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count on the right amount, one jump for each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4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see where you have landed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7601" y="667354"/>
              <a:ext cx="4108071" cy="446919"/>
            </a:xfrm>
            <a:prstGeom prst="round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rgbClr val="237F35"/>
                  </a:solidFill>
                  <a:latin typeface="Arial Rounded MT Bold" panose="020F0704030504030204" pitchFamily="34" charset="0"/>
                </a:rPr>
                <a:t>Remember To:</a:t>
              </a:r>
              <a:endParaRPr lang="en-US" sz="3600" dirty="0">
                <a:solidFill>
                  <a:srgbClr val="237F35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926" y="4760332"/>
            <a:ext cx="1331386" cy="15923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339086" y="1081978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39086" y="1564253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339086" y="2729549"/>
            <a:ext cx="288000" cy="288000"/>
          </a:xfrm>
          <a:prstGeom prst="ellipse">
            <a:avLst/>
          </a:prstGeom>
          <a:solidFill>
            <a:srgbClr val="23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92603" y="2029977"/>
            <a:ext cx="4097356" cy="1829130"/>
            <a:chOff x="5792603" y="2029977"/>
            <a:chExt cx="4097356" cy="18291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2603" y="2029977"/>
              <a:ext cx="4097356" cy="182913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6741177" y="2074889"/>
              <a:ext cx="1982273" cy="1712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5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19</a:t>
              </a:r>
              <a:endParaRPr lang="en-US" sz="115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70588" y="784138"/>
            <a:ext cx="1467314" cy="883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19</a:t>
            </a:r>
            <a:endParaRPr lang="en-US" sz="7200" b="1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336618" y="397303"/>
            <a:ext cx="5097627" cy="1657350"/>
            <a:chOff x="178706" y="4127324"/>
            <a:chExt cx="5097627" cy="1657350"/>
          </a:xfrm>
        </p:grpSpPr>
        <p:sp>
          <p:nvSpPr>
            <p:cNvPr id="52" name="Rectangle 51"/>
            <p:cNvSpPr/>
            <p:nvPr/>
          </p:nvSpPr>
          <p:spPr>
            <a:xfrm>
              <a:off x="178706" y="4127324"/>
              <a:ext cx="4380615" cy="1657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200" b="1" dirty="0">
                  <a:solidFill>
                    <a:prstClr val="black"/>
                  </a:solidFill>
                  <a:latin typeface="Arial Rounded MT Bold" panose="020F0704030504030204" pitchFamily="34" charset="0"/>
                </a:rPr>
                <a:t>17 + 2 = </a:t>
              </a:r>
              <a:endParaRPr lang="en-US" sz="7200" b="1" dirty="0">
                <a:solidFill>
                  <a:prstClr val="black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016333" y="4325999"/>
              <a:ext cx="1260000" cy="1260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345882"/>
              </p:ext>
            </p:extLst>
          </p:nvPr>
        </p:nvGraphicFramePr>
        <p:xfrm>
          <a:off x="2192603" y="4513681"/>
          <a:ext cx="720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  <a:latin typeface="Arial Rounded MT Bold" panose="020F0704030504030204" pitchFamily="34" charset="0"/>
                        </a:rPr>
                        <a:t>19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3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61697" marR="61697" marT="30848" marB="30848" anchor="ctr">
                    <a:lnL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6946286" y="3982822"/>
            <a:ext cx="1443735" cy="631878"/>
            <a:chOff x="4395943" y="3593967"/>
            <a:chExt cx="1572053" cy="631878"/>
          </a:xfrm>
        </p:grpSpPr>
        <p:sp>
          <p:nvSpPr>
            <p:cNvPr id="18" name="Freeform 23">
              <a:extLst>
                <a:ext uri="{FF2B5EF4-FFF2-40B4-BE49-F238E27FC236}">
                  <a16:creationId xmlns:a16="http://schemas.microsoft.com/office/drawing/2014/main" xmlns="" id="{63D7C5BB-3696-40C0-863C-1849BDF88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943" y="3593967"/>
              <a:ext cx="750641" cy="631878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544" y="0"/>
                </a:cxn>
                <a:cxn ang="0">
                  <a:pos x="1587" y="363"/>
                </a:cxn>
              </a:cxnLst>
              <a:rect l="0" t="0" r="r" b="b"/>
              <a:pathLst>
                <a:path w="1587" h="363">
                  <a:moveTo>
                    <a:pt x="0" y="363"/>
                  </a:moveTo>
                  <a:cubicBezTo>
                    <a:pt x="140" y="181"/>
                    <a:pt x="280" y="0"/>
                    <a:pt x="544" y="0"/>
                  </a:cubicBezTo>
                  <a:cubicBezTo>
                    <a:pt x="808" y="0"/>
                    <a:pt x="1413" y="303"/>
                    <a:pt x="1587" y="363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GB" sz="1400" dirty="0">
                <a:solidFill>
                  <a:prstClr val="black"/>
                </a:solidFill>
                <a:latin typeface="AR CENA" pitchFamily="2" charset="0"/>
              </a:endParaRPr>
            </a:p>
          </p:txBody>
        </p:sp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xmlns="" id="{63D7C5BB-3696-40C0-863C-1849BDF88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355" y="3593967"/>
              <a:ext cx="750641" cy="631878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544" y="0"/>
                </a:cxn>
                <a:cxn ang="0">
                  <a:pos x="1587" y="363"/>
                </a:cxn>
              </a:cxnLst>
              <a:rect l="0" t="0" r="r" b="b"/>
              <a:pathLst>
                <a:path w="1587" h="363">
                  <a:moveTo>
                    <a:pt x="0" y="363"/>
                  </a:moveTo>
                  <a:cubicBezTo>
                    <a:pt x="140" y="181"/>
                    <a:pt x="280" y="0"/>
                    <a:pt x="544" y="0"/>
                  </a:cubicBezTo>
                  <a:cubicBezTo>
                    <a:pt x="808" y="0"/>
                    <a:pt x="1413" y="303"/>
                    <a:pt x="1587" y="363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GB" sz="1400" dirty="0">
                <a:solidFill>
                  <a:prstClr val="black"/>
                </a:solidFill>
                <a:latin typeface="AR CEN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45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20571</TotalTime>
  <Words>834</Words>
  <Application>Microsoft Office PowerPoint</Application>
  <PresentationFormat>Custom</PresentationFormat>
  <Paragraphs>606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Office2</dc:creator>
  <cp:lastModifiedBy>Matt Connell</cp:lastModifiedBy>
  <cp:revision>1344</cp:revision>
  <dcterms:created xsi:type="dcterms:W3CDTF">2016-03-24T10:45:05Z</dcterms:created>
  <dcterms:modified xsi:type="dcterms:W3CDTF">2020-06-08T19:24:18Z</dcterms:modified>
</cp:coreProperties>
</file>